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6"/>
  </p:notesMasterIdLst>
  <p:sldIdLst>
    <p:sldId id="256" r:id="rId2"/>
    <p:sldId id="257" r:id="rId3"/>
    <p:sldId id="258" r:id="rId4"/>
    <p:sldId id="266" r:id="rId5"/>
    <p:sldId id="261" r:id="rId6"/>
    <p:sldId id="262" r:id="rId7"/>
    <p:sldId id="270" r:id="rId8"/>
    <p:sldId id="268" r:id="rId9"/>
    <p:sldId id="271" r:id="rId10"/>
    <p:sldId id="269" r:id="rId11"/>
    <p:sldId id="272" r:id="rId12"/>
    <p:sldId id="274" r:id="rId13"/>
    <p:sldId id="276"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C24"/>
    <a:srgbClr val="FFC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A0B7EC-EF34-4AF1-97CF-DBDBBA03C5F7}" v="12" dt="2024-04-10T04:56:49.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94660"/>
  </p:normalViewPr>
  <p:slideViewPr>
    <p:cSldViewPr>
      <p:cViewPr varScale="1">
        <p:scale>
          <a:sx n="65" d="100"/>
          <a:sy n="65" d="100"/>
        </p:scale>
        <p:origin x="1224" y="5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DB946-093D-4B46-A4BC-F51A4F74860E}" type="datetimeFigureOut">
              <a:rPr lang="en-NZ" smtClean="0"/>
              <a:t>19/04/2024</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EE12C-4307-434A-BCE2-1757A5D3A9C4}" type="slidenum">
              <a:rPr lang="en-NZ" smtClean="0"/>
              <a:t>‹#›</a:t>
            </a:fld>
            <a:endParaRPr lang="en-NZ"/>
          </a:p>
        </p:txBody>
      </p:sp>
    </p:spTree>
    <p:extLst>
      <p:ext uri="{BB962C8B-B14F-4D97-AF65-F5344CB8AC3E}">
        <p14:creationId xmlns:p14="http://schemas.microsoft.com/office/powerpoint/2010/main" val="413265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Explantaion</a:t>
            </a:r>
            <a:r>
              <a:rPr lang="en-NZ" dirty="0"/>
              <a:t> as to what key messages are and how they work </a:t>
            </a:r>
          </a:p>
        </p:txBody>
      </p:sp>
      <p:sp>
        <p:nvSpPr>
          <p:cNvPr id="4" name="Slide Number Placeholder 3"/>
          <p:cNvSpPr>
            <a:spLocks noGrp="1"/>
          </p:cNvSpPr>
          <p:nvPr>
            <p:ph type="sldNum" sz="quarter" idx="5"/>
          </p:nvPr>
        </p:nvSpPr>
        <p:spPr/>
        <p:txBody>
          <a:bodyPr/>
          <a:lstStyle/>
          <a:p>
            <a:fld id="{191EE12C-4307-434A-BCE2-1757A5D3A9C4}" type="slidenum">
              <a:rPr lang="en-NZ" smtClean="0"/>
              <a:t>7</a:t>
            </a:fld>
            <a:endParaRPr lang="en-NZ"/>
          </a:p>
        </p:txBody>
      </p:sp>
    </p:spTree>
    <p:extLst>
      <p:ext uri="{BB962C8B-B14F-4D97-AF65-F5344CB8AC3E}">
        <p14:creationId xmlns:p14="http://schemas.microsoft.com/office/powerpoint/2010/main" val="299277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During this segment, we ask that members think about how they would feel reading/seeing this statement as a member of the public. Which one resonates with them and why? Discuss and then rank the messages 1-3 in order of relatability. Record any feedback or questions about the statements </a:t>
            </a:r>
          </a:p>
        </p:txBody>
      </p:sp>
      <p:sp>
        <p:nvSpPr>
          <p:cNvPr id="4" name="Slide Number Placeholder 3"/>
          <p:cNvSpPr>
            <a:spLocks noGrp="1"/>
          </p:cNvSpPr>
          <p:nvPr>
            <p:ph type="sldNum" sz="quarter" idx="5"/>
          </p:nvPr>
        </p:nvSpPr>
        <p:spPr/>
        <p:txBody>
          <a:bodyPr/>
          <a:lstStyle/>
          <a:p>
            <a:fld id="{191EE12C-4307-434A-BCE2-1757A5D3A9C4}" type="slidenum">
              <a:rPr lang="en-NZ" smtClean="0"/>
              <a:t>8</a:t>
            </a:fld>
            <a:endParaRPr lang="en-NZ"/>
          </a:p>
        </p:txBody>
      </p:sp>
    </p:spTree>
    <p:extLst>
      <p:ext uri="{BB962C8B-B14F-4D97-AF65-F5344CB8AC3E}">
        <p14:creationId xmlns:p14="http://schemas.microsoft.com/office/powerpoint/2010/main" val="2960882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During this segment, we ask that members think about how they would feel reading/seeing this statement as a member of the public. Which one resonates with them and why? What would they engage in, what do you relate to? Discuss and then rank the messages 1-4 in order of relatability. Record any feedback or questions about the statements </a:t>
            </a:r>
          </a:p>
          <a:p>
            <a:endParaRPr lang="en-NZ" dirty="0"/>
          </a:p>
        </p:txBody>
      </p:sp>
      <p:sp>
        <p:nvSpPr>
          <p:cNvPr id="4" name="Slide Number Placeholder 3"/>
          <p:cNvSpPr>
            <a:spLocks noGrp="1"/>
          </p:cNvSpPr>
          <p:nvPr>
            <p:ph type="sldNum" sz="quarter" idx="5"/>
          </p:nvPr>
        </p:nvSpPr>
        <p:spPr/>
        <p:txBody>
          <a:bodyPr/>
          <a:lstStyle/>
          <a:p>
            <a:fld id="{191EE12C-4307-434A-BCE2-1757A5D3A9C4}" type="slidenum">
              <a:rPr lang="en-NZ" smtClean="0"/>
              <a:t>10</a:t>
            </a:fld>
            <a:endParaRPr lang="en-NZ"/>
          </a:p>
        </p:txBody>
      </p:sp>
    </p:spTree>
    <p:extLst>
      <p:ext uri="{BB962C8B-B14F-4D97-AF65-F5344CB8AC3E}">
        <p14:creationId xmlns:p14="http://schemas.microsoft.com/office/powerpoint/2010/main" val="429261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Alternatively members can complete the survey link individually </a:t>
            </a:r>
          </a:p>
        </p:txBody>
      </p:sp>
      <p:sp>
        <p:nvSpPr>
          <p:cNvPr id="4" name="Slide Number Placeholder 3"/>
          <p:cNvSpPr>
            <a:spLocks noGrp="1"/>
          </p:cNvSpPr>
          <p:nvPr>
            <p:ph type="sldNum" sz="quarter" idx="5"/>
          </p:nvPr>
        </p:nvSpPr>
        <p:spPr/>
        <p:txBody>
          <a:bodyPr/>
          <a:lstStyle/>
          <a:p>
            <a:fld id="{191EE12C-4307-434A-BCE2-1757A5D3A9C4}" type="slidenum">
              <a:rPr lang="en-NZ" smtClean="0"/>
              <a:t>11</a:t>
            </a:fld>
            <a:endParaRPr lang="en-NZ"/>
          </a:p>
        </p:txBody>
      </p:sp>
    </p:spTree>
    <p:extLst>
      <p:ext uri="{BB962C8B-B14F-4D97-AF65-F5344CB8AC3E}">
        <p14:creationId xmlns:p14="http://schemas.microsoft.com/office/powerpoint/2010/main" val="2593643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8C3EC-F15E-A3B7-F054-5E7C5DE1DC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086374-B06D-3838-9962-5B51BB65B4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3E2F91-0A26-3BCB-7F6C-8610938545F7}"/>
              </a:ext>
            </a:extLst>
          </p:cNvPr>
          <p:cNvSpPr>
            <a:spLocks noGrp="1"/>
          </p:cNvSpPr>
          <p:nvPr>
            <p:ph type="body" idx="1"/>
          </p:nvPr>
        </p:nvSpPr>
        <p:spPr/>
        <p:txBody>
          <a:bodyPr/>
          <a:lstStyle/>
          <a:p>
            <a:r>
              <a:rPr lang="en-NZ" dirty="0"/>
              <a:t>Alternatively members can complete the survey link individually </a:t>
            </a:r>
          </a:p>
        </p:txBody>
      </p:sp>
      <p:sp>
        <p:nvSpPr>
          <p:cNvPr id="4" name="Slide Number Placeholder 3">
            <a:extLst>
              <a:ext uri="{FF2B5EF4-FFF2-40B4-BE49-F238E27FC236}">
                <a16:creationId xmlns:a16="http://schemas.microsoft.com/office/drawing/2014/main" id="{82AFA038-D6F2-7FFB-7B2C-0F023BF96FBB}"/>
              </a:ext>
            </a:extLst>
          </p:cNvPr>
          <p:cNvSpPr>
            <a:spLocks noGrp="1"/>
          </p:cNvSpPr>
          <p:nvPr>
            <p:ph type="sldNum" sz="quarter" idx="5"/>
          </p:nvPr>
        </p:nvSpPr>
        <p:spPr/>
        <p:txBody>
          <a:bodyPr/>
          <a:lstStyle/>
          <a:p>
            <a:fld id="{191EE12C-4307-434A-BCE2-1757A5D3A9C4}" type="slidenum">
              <a:rPr lang="en-NZ" smtClean="0"/>
              <a:t>12</a:t>
            </a:fld>
            <a:endParaRPr lang="en-NZ"/>
          </a:p>
        </p:txBody>
      </p:sp>
    </p:spTree>
    <p:extLst>
      <p:ext uri="{BB962C8B-B14F-4D97-AF65-F5344CB8AC3E}">
        <p14:creationId xmlns:p14="http://schemas.microsoft.com/office/powerpoint/2010/main" val="365993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544016" y="806847"/>
            <a:ext cx="7772400" cy="2622153"/>
          </a:xfrm>
        </p:spPr>
        <p:txBody>
          <a:bodyPr anchor="t">
            <a:noAutofit/>
          </a:bodyPr>
          <a:lstStyle>
            <a:lvl1pPr algn="l">
              <a:lnSpc>
                <a:spcPts val="9000"/>
              </a:lnSpc>
              <a:defRPr sz="8800" b="1" kern="0" baseline="0">
                <a:solidFill>
                  <a:schemeClr val="bg1"/>
                </a:solidFill>
                <a:latin typeface="+mj-lt"/>
              </a:defRPr>
            </a:lvl1pPr>
          </a:lstStyle>
          <a:p>
            <a:r>
              <a:rPr lang="en-US"/>
              <a:t>Click to edit Master title style</a:t>
            </a:r>
            <a:endParaRPr lang="en-NZ" dirty="0"/>
          </a:p>
        </p:txBody>
      </p:sp>
      <p:sp>
        <p:nvSpPr>
          <p:cNvPr id="3" name="Subtitle 2"/>
          <p:cNvSpPr>
            <a:spLocks noGrp="1"/>
          </p:cNvSpPr>
          <p:nvPr>
            <p:ph type="subTitle" idx="1"/>
          </p:nvPr>
        </p:nvSpPr>
        <p:spPr>
          <a:xfrm>
            <a:off x="520032" y="3663312"/>
            <a:ext cx="5276104" cy="1752600"/>
          </a:xfrm>
        </p:spPr>
        <p:txBody>
          <a:bodyPr>
            <a:noAutofit/>
          </a:bodyPr>
          <a:lstStyle>
            <a:lvl1pPr marL="0" indent="0" algn="l">
              <a:buNone/>
              <a:defRPr sz="2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dirty="0"/>
          </a:p>
        </p:txBody>
      </p:sp>
    </p:spTree>
    <p:extLst>
      <p:ext uri="{BB962C8B-B14F-4D97-AF65-F5344CB8AC3E}">
        <p14:creationId xmlns:p14="http://schemas.microsoft.com/office/powerpoint/2010/main" val="365954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544663" y="2127916"/>
            <a:ext cx="7772400" cy="2741244"/>
          </a:xfrm>
        </p:spPr>
        <p:txBody>
          <a:bodyPr wrap="square" anchor="t"/>
          <a:lstStyle>
            <a:lvl1pPr algn="l">
              <a:lnSpc>
                <a:spcPts val="9000"/>
              </a:lnSpc>
              <a:defRPr sz="7200" b="1" cap="none" baseline="0">
                <a:solidFill>
                  <a:schemeClr val="bg1"/>
                </a:solidFill>
              </a:defRPr>
            </a:lvl1pPr>
          </a:lstStyle>
          <a:p>
            <a:r>
              <a:rPr lang="en-US"/>
              <a:t>Click to edit Master title style</a:t>
            </a:r>
            <a:endParaRPr lang="en-NZ" dirty="0"/>
          </a:p>
        </p:txBody>
      </p:sp>
      <p:sp>
        <p:nvSpPr>
          <p:cNvPr id="9" name="Text Placeholder 8"/>
          <p:cNvSpPr>
            <a:spLocks noGrp="1"/>
          </p:cNvSpPr>
          <p:nvPr>
            <p:ph type="body" sz="quarter" idx="10"/>
          </p:nvPr>
        </p:nvSpPr>
        <p:spPr>
          <a:xfrm>
            <a:off x="539750" y="344169"/>
            <a:ext cx="6552530" cy="780575"/>
          </a:xfrm>
        </p:spPr>
        <p:txBody>
          <a:bodyPr wrap="square">
            <a:noAutofit/>
          </a:bodyPr>
          <a:lstStyle>
            <a:lvl1pPr marL="0" indent="0">
              <a:buNone/>
              <a:defRPr sz="3600" b="1" spc="0" baseline="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25023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518864" y="343673"/>
            <a:ext cx="6645424" cy="781071"/>
          </a:xfrm>
        </p:spPr>
        <p:txBody>
          <a:bodyPr/>
          <a:lstStyle>
            <a:lvl1pPr>
              <a:defRPr sz="3600" baseline="0">
                <a:solidFill>
                  <a:schemeClr val="bg1"/>
                </a:solidFill>
              </a:defRPr>
            </a:lvl1pPr>
          </a:lstStyle>
          <a:p>
            <a:r>
              <a:rPr lang="en-US"/>
              <a:t>Click to edit Master title style</a:t>
            </a:r>
            <a:endParaRPr lang="en-NZ" dirty="0"/>
          </a:p>
        </p:txBody>
      </p:sp>
      <p:sp>
        <p:nvSpPr>
          <p:cNvPr id="3" name="Content Placeholder 2"/>
          <p:cNvSpPr>
            <a:spLocks noGrp="1"/>
          </p:cNvSpPr>
          <p:nvPr>
            <p:ph idx="1"/>
          </p:nvPr>
        </p:nvSpPr>
        <p:spPr>
          <a:xfrm>
            <a:off x="545336" y="1639341"/>
            <a:ext cx="8229600" cy="4525963"/>
          </a:xfrm>
        </p:spPr>
        <p:txBody>
          <a:bodyPr>
            <a:noAutofit/>
          </a:bodyPr>
          <a:lstStyle>
            <a:lvl1pPr marL="324000" indent="-324000">
              <a:spcBef>
                <a:spcPts val="0"/>
              </a:spcBef>
              <a:defRPr sz="2700" b="1" baseline="0"/>
            </a:lvl1pPr>
            <a:lvl2pPr marL="612000">
              <a:spcBef>
                <a:spcPts val="0"/>
              </a:spcBef>
              <a:defRPr sz="2700"/>
            </a:lvl2pPr>
            <a:lvl3pPr marL="936000" indent="-284400">
              <a:spcBef>
                <a:spcPts val="0"/>
              </a:spcBef>
              <a:buFont typeface="Calibri" pitchFamily="34" charset="0"/>
              <a:buChar char="›"/>
              <a:defRPr sz="27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Tree>
    <p:extLst>
      <p:ext uri="{BB962C8B-B14F-4D97-AF65-F5344CB8AC3E}">
        <p14:creationId xmlns:p14="http://schemas.microsoft.com/office/powerpoint/2010/main" val="185945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Layout 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9" name="Text Placeholder 8"/>
          <p:cNvSpPr>
            <a:spLocks noGrp="1"/>
          </p:cNvSpPr>
          <p:nvPr>
            <p:ph type="body" sz="quarter" idx="10"/>
          </p:nvPr>
        </p:nvSpPr>
        <p:spPr>
          <a:xfrm>
            <a:off x="528535" y="2194491"/>
            <a:ext cx="7993062" cy="2386637"/>
          </a:xfrm>
        </p:spPr>
        <p:txBody>
          <a:bodyPr>
            <a:noAutofit/>
          </a:bodyPr>
          <a:lstStyle>
            <a:lvl1pPr marL="0" indent="0">
              <a:buNone/>
              <a:defRPr sz="48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47596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eature Slide Layout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9" name="Text Placeholder 8"/>
          <p:cNvSpPr>
            <a:spLocks noGrp="1"/>
          </p:cNvSpPr>
          <p:nvPr>
            <p:ph type="body" sz="quarter" idx="10"/>
          </p:nvPr>
        </p:nvSpPr>
        <p:spPr>
          <a:xfrm>
            <a:off x="528535" y="2194491"/>
            <a:ext cx="6203705" cy="1162501"/>
          </a:xfrm>
        </p:spPr>
        <p:txBody>
          <a:bodyPr>
            <a:noAutofit/>
          </a:bodyPr>
          <a:lstStyle>
            <a:lvl1pPr marL="0" indent="0">
              <a:buNone/>
              <a:defRPr sz="8000" b="1" i="0" spc="0" baseline="0">
                <a:solidFill>
                  <a:schemeClr val="tx1"/>
                </a:solidFill>
                <a:latin typeface="Calibri" pitchFamily="34" charset="0"/>
              </a:defRPr>
            </a:lvl1pPr>
          </a:lstStyle>
          <a:p>
            <a:pPr lvl="0"/>
            <a:r>
              <a:rPr lang="en-US"/>
              <a:t>Click to edit Master text styles</a:t>
            </a:r>
          </a:p>
        </p:txBody>
      </p:sp>
      <p:sp>
        <p:nvSpPr>
          <p:cNvPr id="3" name="Text Placeholder 2"/>
          <p:cNvSpPr>
            <a:spLocks noGrp="1"/>
          </p:cNvSpPr>
          <p:nvPr>
            <p:ph type="body" sz="quarter" idx="11"/>
          </p:nvPr>
        </p:nvSpPr>
        <p:spPr>
          <a:xfrm>
            <a:off x="539750" y="3307813"/>
            <a:ext cx="3744218" cy="1223963"/>
          </a:xfrm>
        </p:spPr>
        <p:txBody>
          <a:bodyPr>
            <a:noAutofit/>
          </a:bodyPr>
          <a:lstStyle>
            <a:lvl1pPr marL="0" indent="0">
              <a:buNone/>
              <a:defRPr sz="2400" spc="0" baseline="0">
                <a:latin typeface="+mj-lt"/>
              </a:defRPr>
            </a:lvl1pPr>
          </a:lstStyle>
          <a:p>
            <a:pPr lvl="0"/>
            <a:r>
              <a:rPr lang="en-US"/>
              <a:t>Click to edit Master text styles</a:t>
            </a:r>
          </a:p>
        </p:txBody>
      </p:sp>
    </p:spTree>
    <p:extLst>
      <p:ext uri="{BB962C8B-B14F-4D97-AF65-F5344CB8AC3E}">
        <p14:creationId xmlns:p14="http://schemas.microsoft.com/office/powerpoint/2010/main" val="316717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alues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13" name="Text Placeholder 12"/>
          <p:cNvSpPr>
            <a:spLocks noGrp="1"/>
          </p:cNvSpPr>
          <p:nvPr>
            <p:ph type="body" sz="quarter" idx="10"/>
          </p:nvPr>
        </p:nvSpPr>
        <p:spPr>
          <a:xfrm>
            <a:off x="539750" y="1629445"/>
            <a:ext cx="8064500" cy="3887787"/>
          </a:xfrm>
        </p:spPr>
        <p:txBody>
          <a:bodyPr>
            <a:noAutofit/>
          </a:bodyPr>
          <a:lstStyle>
            <a:lvl1pPr marL="0" indent="0">
              <a:lnSpc>
                <a:spcPts val="3600"/>
              </a:lnSpc>
              <a:buNone/>
              <a:defRPr b="1" kern="0" spc="0" baseline="0">
                <a:solidFill>
                  <a:srgbClr val="FFCF01"/>
                </a:solidFill>
                <a:latin typeface="+mj-lt"/>
              </a:defRPr>
            </a:lvl1pPr>
          </a:lstStyle>
          <a:p>
            <a:pPr lvl="0"/>
            <a:r>
              <a:rPr lang="en-US"/>
              <a:t>Click to edit Master text styles</a:t>
            </a:r>
          </a:p>
        </p:txBody>
      </p:sp>
    </p:spTree>
    <p:extLst>
      <p:ext uri="{BB962C8B-B14F-4D97-AF65-F5344CB8AC3E}">
        <p14:creationId xmlns:p14="http://schemas.microsoft.com/office/powerpoint/2010/main" val="142830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Cov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142108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Slide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6" name="Title 5"/>
          <p:cNvSpPr>
            <a:spLocks noGrp="1"/>
          </p:cNvSpPr>
          <p:nvPr>
            <p:ph type="title" hasCustomPrompt="1"/>
          </p:nvPr>
        </p:nvSpPr>
        <p:spPr>
          <a:xfrm>
            <a:off x="518400" y="345600"/>
            <a:ext cx="6645600" cy="781200"/>
          </a:xfrm>
        </p:spPr>
        <p:txBody>
          <a:bodyPr/>
          <a:lstStyle>
            <a:lvl1pPr>
              <a:defRPr sz="3600" b="1" baseline="0">
                <a:solidFill>
                  <a:srgbClr val="ED1C24"/>
                </a:solidFill>
              </a:defRPr>
            </a:lvl1pPr>
          </a:lstStyle>
          <a:p>
            <a:r>
              <a:rPr lang="en-US" dirty="0"/>
              <a:t>Line Chart Heading Here</a:t>
            </a:r>
            <a:endParaRPr lang="en-NZ" dirty="0"/>
          </a:p>
        </p:txBody>
      </p:sp>
      <p:sp>
        <p:nvSpPr>
          <p:cNvPr id="8" name="Chart Placeholder 7"/>
          <p:cNvSpPr>
            <a:spLocks noGrp="1"/>
          </p:cNvSpPr>
          <p:nvPr>
            <p:ph type="chart" sz="quarter" idx="10"/>
          </p:nvPr>
        </p:nvSpPr>
        <p:spPr>
          <a:xfrm>
            <a:off x="395288" y="1412776"/>
            <a:ext cx="8353176" cy="4536504"/>
          </a:xfrm>
        </p:spPr>
        <p:txBody>
          <a:bodyPr/>
          <a:lstStyle>
            <a:lvl1pPr marL="0" indent="0">
              <a:buNone/>
              <a:defRPr/>
            </a:lvl1pPr>
          </a:lstStyle>
          <a:p>
            <a:r>
              <a:rPr lang="en-US"/>
              <a:t>Click icon to add chart</a:t>
            </a:r>
            <a:endParaRPr lang="en-NZ" dirty="0"/>
          </a:p>
        </p:txBody>
      </p:sp>
    </p:spTree>
    <p:extLst>
      <p:ext uri="{BB962C8B-B14F-4D97-AF65-F5344CB8AC3E}">
        <p14:creationId xmlns:p14="http://schemas.microsoft.com/office/powerpoint/2010/main" val="210724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533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Autofit/>
          </a:bodyPr>
          <a:lstStyle/>
          <a:p>
            <a:r>
              <a:rPr lang="en-US"/>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Tree>
    <p:extLst>
      <p:ext uri="{BB962C8B-B14F-4D97-AF65-F5344CB8AC3E}">
        <p14:creationId xmlns:p14="http://schemas.microsoft.com/office/powerpoint/2010/main" val="234909747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60" r:id="rId5"/>
    <p:sldLayoutId id="2147483653" r:id="rId6"/>
    <p:sldLayoutId id="2147483654" r:id="rId7"/>
    <p:sldLayoutId id="2147483655" r:id="rId8"/>
    <p:sldLayoutId id="2147483662" r:id="rId9"/>
  </p:sldLayoutIdLst>
  <p:txStyles>
    <p:titleStyle>
      <a:lvl1pPr algn="l" defTabSz="914400" rtl="0" eaLnBrk="1" latinLnBrk="0" hangingPunct="1">
        <a:spcBef>
          <a:spcPct val="0"/>
        </a:spcBef>
        <a:buNone/>
        <a:defRPr sz="4400" b="1" kern="1200" spc="0" baseline="0">
          <a:solidFill>
            <a:schemeClr val="tx1"/>
          </a:solidFill>
          <a:latin typeface="+mj-lt"/>
          <a:ea typeface="+mj-ea"/>
          <a:cs typeface="+mj-cs"/>
        </a:defRPr>
      </a:lvl1pPr>
    </p:titleStyle>
    <p:body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612000" indent="-285750" algn="l" defTabSz="914400" rtl="0" eaLnBrk="1" latinLnBrk="0" hangingPunct="1">
        <a:spcBef>
          <a:spcPts val="0"/>
        </a:spcBef>
        <a:buFont typeface="Arial" pitchFamily="34" charset="0"/>
        <a:buChar char="–"/>
        <a:defRPr sz="2700" kern="1200">
          <a:solidFill>
            <a:schemeClr val="tx1"/>
          </a:solidFill>
          <a:latin typeface="+mn-lt"/>
          <a:ea typeface="+mn-ea"/>
          <a:cs typeface="+mn-cs"/>
        </a:defRPr>
      </a:lvl2pPr>
      <a:lvl3pPr marL="936000" indent="-284400" algn="l" defTabSz="914400" rtl="0" eaLnBrk="1" latinLnBrk="0" hangingPunct="1">
        <a:spcBef>
          <a:spcPts val="0"/>
        </a:spcBef>
        <a:buFont typeface="Calibri" pitchFamily="34" charset="0"/>
        <a:buChar char="›"/>
        <a:defRPr sz="27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form.123formbuilder.com/6649562/help-us-shape-our-campaign-amm-s-2024-survey"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Choosing a better future </a:t>
            </a:r>
          </a:p>
        </p:txBody>
      </p:sp>
      <p:sp>
        <p:nvSpPr>
          <p:cNvPr id="3" name="Subtitle 2"/>
          <p:cNvSpPr>
            <a:spLocks noGrp="1"/>
          </p:cNvSpPr>
          <p:nvPr>
            <p:ph type="subTitle" idx="1"/>
          </p:nvPr>
        </p:nvSpPr>
        <p:spPr/>
        <p:txBody>
          <a:bodyPr/>
          <a:lstStyle/>
          <a:p>
            <a:r>
              <a:rPr lang="en-NZ" dirty="0"/>
              <a:t>A chance to have your say in the PSA’s Campaign </a:t>
            </a:r>
          </a:p>
          <a:p>
            <a:endParaRPr lang="en-NZ" dirty="0"/>
          </a:p>
          <a:p>
            <a:r>
              <a:rPr lang="en-NZ" dirty="0"/>
              <a:t>AMM’s 2024</a:t>
            </a:r>
          </a:p>
        </p:txBody>
      </p:sp>
    </p:spTree>
    <p:extLst>
      <p:ext uri="{BB962C8B-B14F-4D97-AF65-F5344CB8AC3E}">
        <p14:creationId xmlns:p14="http://schemas.microsoft.com/office/powerpoint/2010/main" val="171001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A038-1B5D-FF5A-BC80-BAE8F6B3EFFC}"/>
              </a:ext>
            </a:extLst>
          </p:cNvPr>
          <p:cNvSpPr>
            <a:spLocks noGrp="1"/>
          </p:cNvSpPr>
          <p:nvPr>
            <p:ph type="title"/>
          </p:nvPr>
        </p:nvSpPr>
        <p:spPr>
          <a:xfrm>
            <a:off x="395536" y="302160"/>
            <a:ext cx="8064896" cy="781071"/>
          </a:xfrm>
        </p:spPr>
        <p:txBody>
          <a:bodyPr/>
          <a:lstStyle/>
          <a:p>
            <a:r>
              <a:rPr lang="en-NZ" dirty="0"/>
              <a:t>Have your say-  campaign themes  </a:t>
            </a:r>
          </a:p>
        </p:txBody>
      </p:sp>
      <p:sp>
        <p:nvSpPr>
          <p:cNvPr id="7" name="TextBox 6">
            <a:extLst>
              <a:ext uri="{FF2B5EF4-FFF2-40B4-BE49-F238E27FC236}">
                <a16:creationId xmlns:a16="http://schemas.microsoft.com/office/drawing/2014/main" id="{A4796307-BD7D-D659-4E5F-67170DC6C7DF}"/>
              </a:ext>
            </a:extLst>
          </p:cNvPr>
          <p:cNvSpPr txBox="1"/>
          <p:nvPr/>
        </p:nvSpPr>
        <p:spPr>
          <a:xfrm>
            <a:off x="104867" y="1628800"/>
            <a:ext cx="1800200" cy="4247317"/>
          </a:xfrm>
          <a:prstGeom prst="rect">
            <a:avLst/>
          </a:prstGeom>
          <a:noFill/>
          <a:ln w="12700">
            <a:solidFill>
              <a:schemeClr val="tx1"/>
            </a:solidFill>
          </a:ln>
        </p:spPr>
        <p:txBody>
          <a:bodyPr wrap="square" rtlCol="0">
            <a:spAutoFit/>
          </a:bodyPr>
          <a:lstStyle/>
          <a:p>
            <a:r>
              <a:rPr lang="en-NZ" dirty="0"/>
              <a:t>Theme 1</a:t>
            </a:r>
          </a:p>
          <a:p>
            <a:endParaRPr lang="en-NZ" dirty="0"/>
          </a:p>
          <a:p>
            <a:r>
              <a:rPr lang="en-NZ" dirty="0"/>
              <a:t>Back to the future </a:t>
            </a:r>
          </a:p>
          <a:p>
            <a:endParaRPr lang="en-NZ" dirty="0"/>
          </a:p>
          <a:p>
            <a:r>
              <a:rPr lang="en-NZ" dirty="0"/>
              <a:t>Drawing on inspiration of “the good old days” a vision from the past for a stronger future enabled by strong public services  </a:t>
            </a:r>
          </a:p>
          <a:p>
            <a:endParaRPr lang="en-NZ" dirty="0"/>
          </a:p>
        </p:txBody>
      </p:sp>
      <p:sp>
        <p:nvSpPr>
          <p:cNvPr id="8" name="TextBox 7">
            <a:extLst>
              <a:ext uri="{FF2B5EF4-FFF2-40B4-BE49-F238E27FC236}">
                <a16:creationId xmlns:a16="http://schemas.microsoft.com/office/drawing/2014/main" id="{2E9C92A0-26EB-D112-8EC8-6740B5D223AB}"/>
              </a:ext>
            </a:extLst>
          </p:cNvPr>
          <p:cNvSpPr txBox="1"/>
          <p:nvPr/>
        </p:nvSpPr>
        <p:spPr>
          <a:xfrm>
            <a:off x="2123728" y="1650510"/>
            <a:ext cx="1936305" cy="4247317"/>
          </a:xfrm>
          <a:prstGeom prst="rect">
            <a:avLst/>
          </a:prstGeom>
          <a:noFill/>
          <a:ln w="12700">
            <a:solidFill>
              <a:schemeClr val="tx1"/>
            </a:solidFill>
          </a:ln>
        </p:spPr>
        <p:txBody>
          <a:bodyPr wrap="square" rtlCol="0">
            <a:spAutoFit/>
          </a:bodyPr>
          <a:lstStyle/>
          <a:p>
            <a:r>
              <a:rPr lang="en-NZ" dirty="0"/>
              <a:t>Theme 2- </a:t>
            </a:r>
          </a:p>
          <a:p>
            <a:endParaRPr lang="en-NZ" dirty="0"/>
          </a:p>
          <a:p>
            <a:r>
              <a:rPr lang="en-NZ" dirty="0"/>
              <a:t>Joining the dots </a:t>
            </a:r>
          </a:p>
          <a:p>
            <a:endParaRPr lang="en-NZ" dirty="0"/>
          </a:p>
          <a:p>
            <a:r>
              <a:rPr lang="en-NZ" dirty="0"/>
              <a:t>Making the connection between frontline services and back office cuts, and making that visible in a way that all New Zealanders can understand </a:t>
            </a:r>
          </a:p>
          <a:p>
            <a:endParaRPr lang="en-NZ" dirty="0"/>
          </a:p>
          <a:p>
            <a:endParaRPr lang="en-NZ" dirty="0"/>
          </a:p>
        </p:txBody>
      </p:sp>
      <p:sp>
        <p:nvSpPr>
          <p:cNvPr id="9" name="TextBox 8">
            <a:extLst>
              <a:ext uri="{FF2B5EF4-FFF2-40B4-BE49-F238E27FC236}">
                <a16:creationId xmlns:a16="http://schemas.microsoft.com/office/drawing/2014/main" id="{4AA82215-54EC-BFAB-26EA-99E0AB3D00F6}"/>
              </a:ext>
            </a:extLst>
          </p:cNvPr>
          <p:cNvSpPr txBox="1"/>
          <p:nvPr/>
        </p:nvSpPr>
        <p:spPr>
          <a:xfrm>
            <a:off x="4427984" y="1628799"/>
            <a:ext cx="1800200" cy="4247317"/>
          </a:xfrm>
          <a:prstGeom prst="rect">
            <a:avLst/>
          </a:prstGeom>
          <a:noFill/>
          <a:ln w="12700">
            <a:solidFill>
              <a:schemeClr val="tx1"/>
            </a:solidFill>
          </a:ln>
        </p:spPr>
        <p:txBody>
          <a:bodyPr wrap="square" rtlCol="0">
            <a:spAutoFit/>
          </a:bodyPr>
          <a:lstStyle/>
          <a:p>
            <a:r>
              <a:rPr lang="en-NZ" dirty="0"/>
              <a:t>Theme 3 </a:t>
            </a:r>
          </a:p>
          <a:p>
            <a:endParaRPr lang="en-NZ" dirty="0"/>
          </a:p>
          <a:p>
            <a:r>
              <a:rPr lang="en-NZ" dirty="0"/>
              <a:t>Everyday heroes </a:t>
            </a:r>
          </a:p>
          <a:p>
            <a:endParaRPr lang="en-NZ" dirty="0"/>
          </a:p>
          <a:p>
            <a:pPr algn="l"/>
            <a:r>
              <a:rPr lang="en-NZ" dirty="0">
                <a:latin typeface="Archivo-Regular"/>
              </a:rPr>
              <a:t>‘</a:t>
            </a:r>
            <a:r>
              <a:rPr lang="en-NZ" sz="1800" b="0" i="0" u="none" strike="noStrike" baseline="0" dirty="0">
                <a:latin typeface="Archivo-Regular"/>
              </a:rPr>
              <a:t>Back-office’ public service workers are</a:t>
            </a:r>
          </a:p>
          <a:p>
            <a:pPr algn="l"/>
            <a:r>
              <a:rPr lang="en-NZ" sz="1800" b="0" i="0" u="none" strike="noStrike" baseline="0" dirty="0">
                <a:latin typeface="Archivo-Regular"/>
              </a:rPr>
              <a:t>unseen heroes. Their work behind the</a:t>
            </a:r>
          </a:p>
          <a:p>
            <a:pPr algn="l"/>
            <a:r>
              <a:rPr lang="en-NZ" sz="1800" b="0" i="0" u="none" strike="noStrike" baseline="0" dirty="0">
                <a:latin typeface="Archivo-Regular"/>
              </a:rPr>
              <a:t>scenes enables and supports the</a:t>
            </a:r>
          </a:p>
          <a:p>
            <a:pPr algn="l"/>
            <a:r>
              <a:rPr lang="en-NZ" sz="1800" b="0" i="0" u="none" strike="noStrike" baseline="0" dirty="0">
                <a:latin typeface="Archivo-Regular"/>
              </a:rPr>
              <a:t>important things in life.</a:t>
            </a:r>
          </a:p>
          <a:p>
            <a:endParaRPr lang="en-NZ" dirty="0"/>
          </a:p>
        </p:txBody>
      </p:sp>
      <p:sp>
        <p:nvSpPr>
          <p:cNvPr id="10" name="TextBox 9">
            <a:extLst>
              <a:ext uri="{FF2B5EF4-FFF2-40B4-BE49-F238E27FC236}">
                <a16:creationId xmlns:a16="http://schemas.microsoft.com/office/drawing/2014/main" id="{23CB1470-D3D3-DE94-629B-15AC42239B14}"/>
              </a:ext>
            </a:extLst>
          </p:cNvPr>
          <p:cNvSpPr txBox="1"/>
          <p:nvPr/>
        </p:nvSpPr>
        <p:spPr>
          <a:xfrm>
            <a:off x="6578285" y="1628800"/>
            <a:ext cx="2153952" cy="4247317"/>
          </a:xfrm>
          <a:prstGeom prst="rect">
            <a:avLst/>
          </a:prstGeom>
          <a:noFill/>
          <a:ln w="12700">
            <a:solidFill>
              <a:schemeClr val="tx1"/>
            </a:solidFill>
          </a:ln>
        </p:spPr>
        <p:txBody>
          <a:bodyPr wrap="square" rtlCol="0">
            <a:spAutoFit/>
          </a:bodyPr>
          <a:lstStyle/>
          <a:p>
            <a:r>
              <a:rPr lang="en-NZ" dirty="0"/>
              <a:t>Theme 4 </a:t>
            </a:r>
          </a:p>
          <a:p>
            <a:endParaRPr lang="en-NZ" dirty="0"/>
          </a:p>
          <a:p>
            <a:r>
              <a:rPr lang="en-NZ" dirty="0"/>
              <a:t>People in the neighbourhood</a:t>
            </a:r>
          </a:p>
          <a:p>
            <a:endParaRPr lang="en-NZ" dirty="0"/>
          </a:p>
          <a:p>
            <a:r>
              <a:rPr lang="en-NZ" dirty="0"/>
              <a:t>People working in public services are ordinary people in the community, they are driven by a desire to make Aotearoa a better place </a:t>
            </a:r>
          </a:p>
          <a:p>
            <a:endParaRPr lang="en-NZ" dirty="0"/>
          </a:p>
          <a:p>
            <a:endParaRPr lang="en-NZ" dirty="0"/>
          </a:p>
        </p:txBody>
      </p:sp>
    </p:spTree>
    <p:extLst>
      <p:ext uri="{BB962C8B-B14F-4D97-AF65-F5344CB8AC3E}">
        <p14:creationId xmlns:p14="http://schemas.microsoft.com/office/powerpoint/2010/main" val="252922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0E79F78-C125-9698-9132-6728B9A42B1E}"/>
              </a:ext>
            </a:extLst>
          </p:cNvPr>
          <p:cNvSpPr>
            <a:spLocks noGrp="1"/>
          </p:cNvSpPr>
          <p:nvPr>
            <p:ph type="body" sz="quarter" idx="10"/>
          </p:nvPr>
        </p:nvSpPr>
        <p:spPr>
          <a:xfrm>
            <a:off x="467544" y="203099"/>
            <a:ext cx="6552530" cy="780575"/>
          </a:xfrm>
        </p:spPr>
        <p:txBody>
          <a:bodyPr/>
          <a:lstStyle/>
          <a:p>
            <a:r>
              <a:rPr lang="en-NZ" dirty="0"/>
              <a:t>Providing feedback on campaign</a:t>
            </a:r>
          </a:p>
        </p:txBody>
      </p:sp>
      <p:sp>
        <p:nvSpPr>
          <p:cNvPr id="6" name="TextBox 5">
            <a:extLst>
              <a:ext uri="{FF2B5EF4-FFF2-40B4-BE49-F238E27FC236}">
                <a16:creationId xmlns:a16="http://schemas.microsoft.com/office/drawing/2014/main" id="{0C51BAC2-23E1-B4C2-9924-B49C332985BB}"/>
              </a:ext>
            </a:extLst>
          </p:cNvPr>
          <p:cNvSpPr txBox="1"/>
          <p:nvPr/>
        </p:nvSpPr>
        <p:spPr>
          <a:xfrm>
            <a:off x="467544" y="859065"/>
            <a:ext cx="7175855" cy="5139869"/>
          </a:xfrm>
          <a:prstGeom prst="rect">
            <a:avLst/>
          </a:prstGeom>
          <a:noFill/>
        </p:spPr>
        <p:txBody>
          <a:bodyPr wrap="square" rtlCol="0">
            <a:spAutoFit/>
          </a:bodyPr>
          <a:lstStyle/>
          <a:p>
            <a:r>
              <a:rPr lang="en-NZ" sz="2400" dirty="0">
                <a:solidFill>
                  <a:schemeClr val="bg1"/>
                </a:solidFill>
              </a:rPr>
              <a:t>Your delegate will provide all feedback collated today to the PSA communications team </a:t>
            </a:r>
          </a:p>
          <a:p>
            <a:endParaRPr lang="en-NZ" sz="2400" dirty="0">
              <a:solidFill>
                <a:schemeClr val="bg1"/>
              </a:solidFill>
            </a:endParaRPr>
          </a:p>
          <a:p>
            <a:r>
              <a:rPr lang="en-NZ" sz="2400" dirty="0">
                <a:solidFill>
                  <a:schemeClr val="bg1"/>
                </a:solidFill>
              </a:rPr>
              <a:t>Over the coming months, we will be using this feedback to shape the next steps of the campaign</a:t>
            </a:r>
          </a:p>
          <a:p>
            <a:endParaRPr lang="en-NZ" sz="2800" dirty="0">
              <a:solidFill>
                <a:schemeClr val="bg1"/>
              </a:solidFill>
            </a:endParaRPr>
          </a:p>
          <a:p>
            <a:r>
              <a:rPr lang="en-NZ" sz="2400" dirty="0">
                <a:solidFill>
                  <a:schemeClr val="bg1"/>
                </a:solidFill>
              </a:rPr>
              <a:t>In the meantime, you can visit our campaigns page to keep up to date on the PSA’s response to cuts in public and community services here</a:t>
            </a:r>
          </a:p>
          <a:p>
            <a:endParaRPr lang="en-NZ" sz="2400" dirty="0">
              <a:solidFill>
                <a:schemeClr val="bg1"/>
              </a:solidFill>
            </a:endParaRPr>
          </a:p>
          <a:p>
            <a:r>
              <a:rPr lang="en-NZ" sz="2400" dirty="0">
                <a:solidFill>
                  <a:schemeClr val="bg1"/>
                </a:solidFill>
              </a:rPr>
              <a:t>You can also find out more by liking and following our social media channels </a:t>
            </a:r>
          </a:p>
          <a:p>
            <a:endParaRPr lang="en-NZ" dirty="0"/>
          </a:p>
          <a:p>
            <a:endParaRPr lang="en-NZ" dirty="0"/>
          </a:p>
        </p:txBody>
      </p:sp>
      <p:sp>
        <p:nvSpPr>
          <p:cNvPr id="7" name="TextBox 6">
            <a:extLst>
              <a:ext uri="{FF2B5EF4-FFF2-40B4-BE49-F238E27FC236}">
                <a16:creationId xmlns:a16="http://schemas.microsoft.com/office/drawing/2014/main" id="{19644AD0-F6AF-B4D5-B412-2C486E9B1177}"/>
              </a:ext>
            </a:extLst>
          </p:cNvPr>
          <p:cNvSpPr txBox="1"/>
          <p:nvPr/>
        </p:nvSpPr>
        <p:spPr>
          <a:xfrm>
            <a:off x="251520" y="6144499"/>
            <a:ext cx="5328592" cy="369332"/>
          </a:xfrm>
          <a:prstGeom prst="rect">
            <a:avLst/>
          </a:prstGeom>
          <a:noFill/>
        </p:spPr>
        <p:txBody>
          <a:bodyPr wrap="square" rtlCol="0">
            <a:spAutoFit/>
          </a:bodyPr>
          <a:lstStyle/>
          <a:p>
            <a:r>
              <a:rPr lang="en-NZ" dirty="0">
                <a:solidFill>
                  <a:schemeClr val="bg1"/>
                </a:solidFill>
              </a:rPr>
              <a:t>Insert social media QR codes and survey QR code </a:t>
            </a:r>
          </a:p>
        </p:txBody>
      </p:sp>
    </p:spTree>
    <p:extLst>
      <p:ext uri="{BB962C8B-B14F-4D97-AF65-F5344CB8AC3E}">
        <p14:creationId xmlns:p14="http://schemas.microsoft.com/office/powerpoint/2010/main" val="88018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DEE55-DAD2-C881-4540-B886AE020ABD}"/>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94CA1950-1A00-83B6-0848-A09FD117F01A}"/>
              </a:ext>
            </a:extLst>
          </p:cNvPr>
          <p:cNvSpPr>
            <a:spLocks noGrp="1"/>
          </p:cNvSpPr>
          <p:nvPr>
            <p:ph type="body" sz="quarter" idx="10"/>
          </p:nvPr>
        </p:nvSpPr>
        <p:spPr>
          <a:xfrm>
            <a:off x="467544" y="203099"/>
            <a:ext cx="6552530" cy="1497709"/>
          </a:xfrm>
        </p:spPr>
        <p:txBody>
          <a:bodyPr/>
          <a:lstStyle/>
          <a:p>
            <a:r>
              <a:rPr lang="en-NZ" dirty="0"/>
              <a:t>Providing feedback on campaign- links you need </a:t>
            </a:r>
          </a:p>
        </p:txBody>
      </p:sp>
      <p:pic>
        <p:nvPicPr>
          <p:cNvPr id="4" name="Picture 3" descr="A qr code on a rectangular surface&#10;&#10;Description automatically generated">
            <a:extLst>
              <a:ext uri="{FF2B5EF4-FFF2-40B4-BE49-F238E27FC236}">
                <a16:creationId xmlns:a16="http://schemas.microsoft.com/office/drawing/2014/main" id="{EA59555D-DFA9-0F63-B833-8C08180090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243" y="5151559"/>
            <a:ext cx="5498940" cy="1380686"/>
          </a:xfrm>
          <a:prstGeom prst="rect">
            <a:avLst/>
          </a:prstGeom>
        </p:spPr>
      </p:pic>
      <p:pic>
        <p:nvPicPr>
          <p:cNvPr id="5" name="Picture 4" descr="A qr code with a white background&#10;&#10;Description automatically generated">
            <a:extLst>
              <a:ext uri="{FF2B5EF4-FFF2-40B4-BE49-F238E27FC236}">
                <a16:creationId xmlns:a16="http://schemas.microsoft.com/office/drawing/2014/main" id="{82845785-130C-E327-6561-2F58511DB5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423" y="1591024"/>
            <a:ext cx="2862953" cy="2862953"/>
          </a:xfrm>
          <a:prstGeom prst="rect">
            <a:avLst/>
          </a:prstGeom>
        </p:spPr>
      </p:pic>
      <p:sp>
        <p:nvSpPr>
          <p:cNvPr id="11" name="TextBox 10">
            <a:extLst>
              <a:ext uri="{FF2B5EF4-FFF2-40B4-BE49-F238E27FC236}">
                <a16:creationId xmlns:a16="http://schemas.microsoft.com/office/drawing/2014/main" id="{ABB6B7AF-1B7E-6737-154C-4E712334D1C1}"/>
              </a:ext>
            </a:extLst>
          </p:cNvPr>
          <p:cNvSpPr txBox="1"/>
          <p:nvPr/>
        </p:nvSpPr>
        <p:spPr>
          <a:xfrm>
            <a:off x="3419872" y="1772816"/>
            <a:ext cx="4716623" cy="1846659"/>
          </a:xfrm>
          <a:prstGeom prst="rect">
            <a:avLst/>
          </a:prstGeom>
          <a:noFill/>
        </p:spPr>
        <p:txBody>
          <a:bodyPr wrap="square" rtlCol="0">
            <a:spAutoFit/>
          </a:bodyPr>
          <a:lstStyle/>
          <a:p>
            <a:r>
              <a:rPr lang="en-NZ" sz="2000" dirty="0">
                <a:solidFill>
                  <a:schemeClr val="bg2"/>
                </a:solidFill>
              </a:rPr>
              <a:t>Scan the QR code for a link to the AMM’s survey form </a:t>
            </a:r>
          </a:p>
          <a:p>
            <a:r>
              <a:rPr lang="en-NZ" sz="2000" dirty="0">
                <a:solidFill>
                  <a:schemeClr val="bg2"/>
                </a:solidFill>
              </a:rPr>
              <a:t>Alternatively visit </a:t>
            </a:r>
          </a:p>
          <a:p>
            <a:endParaRPr lang="en-NZ" dirty="0"/>
          </a:p>
          <a:p>
            <a:r>
              <a:rPr lang="en-NZ" sz="1800" u="sng" kern="0" dirty="0">
                <a:solidFill>
                  <a:srgbClr val="0000FF"/>
                </a:solidFill>
                <a:effectLst/>
                <a:latin typeface="Calibri" panose="020F0502020204030204" pitchFamily="34" charset="0"/>
                <a:ea typeface="Calibri" panose="020F0502020204030204" pitchFamily="34" charset="0"/>
                <a:hlinkClick r:id="rId5"/>
              </a:rPr>
              <a:t>https://form.123formbuilder.com/6649562/help-us-shape-our-campaign-amm-s-2024-survey</a:t>
            </a:r>
            <a:endParaRPr lang="en-NZ" dirty="0"/>
          </a:p>
        </p:txBody>
      </p:sp>
    </p:spTree>
    <p:extLst>
      <p:ext uri="{BB962C8B-B14F-4D97-AF65-F5344CB8AC3E}">
        <p14:creationId xmlns:p14="http://schemas.microsoft.com/office/powerpoint/2010/main" val="237339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29208" y="302160"/>
            <a:ext cx="6645424" cy="781071"/>
          </a:xfrm>
        </p:spPr>
        <p:txBody>
          <a:bodyPr/>
          <a:lstStyle/>
          <a:p>
            <a:r>
              <a:rPr lang="mi-NZ" dirty="0"/>
              <a:t>Growing our union</a:t>
            </a:r>
            <a:endParaRPr lang="en-NZ" dirty="0"/>
          </a:p>
        </p:txBody>
      </p:sp>
      <p:sp>
        <p:nvSpPr>
          <p:cNvPr id="8" name="Content Placeholder 7"/>
          <p:cNvSpPr>
            <a:spLocks noGrp="1"/>
          </p:cNvSpPr>
          <p:nvPr>
            <p:ph idx="1"/>
          </p:nvPr>
        </p:nvSpPr>
        <p:spPr>
          <a:xfrm>
            <a:off x="3851920" y="1639341"/>
            <a:ext cx="4824536" cy="4525963"/>
          </a:xfrm>
        </p:spPr>
        <p:txBody>
          <a:bodyPr/>
          <a:lstStyle/>
          <a:p>
            <a:pPr marL="0" indent="0">
              <a:buNone/>
            </a:pPr>
            <a:r>
              <a:rPr lang="en-NZ" sz="2400" b="0" dirty="0">
                <a:effectLst/>
                <a:latin typeface="Calibri" panose="020F0502020204030204" pitchFamily="34" charset="0"/>
                <a:ea typeface="Calibri" panose="020F0502020204030204" pitchFamily="34" charset="0"/>
              </a:rPr>
              <a:t>In these times, we need to build our union and our influence. </a:t>
            </a:r>
          </a:p>
          <a:p>
            <a:pPr marL="0" indent="0">
              <a:buNone/>
            </a:pPr>
            <a:r>
              <a:rPr lang="en-NZ" sz="2400" b="0" dirty="0">
                <a:effectLst/>
                <a:latin typeface="Calibri" panose="020F0502020204030204" pitchFamily="34" charset="0"/>
                <a:ea typeface="Calibri" panose="020F0502020204030204" pitchFamily="34" charset="0"/>
              </a:rPr>
              <a:t> </a:t>
            </a:r>
          </a:p>
          <a:p>
            <a:pPr marL="0" indent="0">
              <a:buNone/>
            </a:pPr>
            <a:r>
              <a:rPr lang="en-NZ" sz="2400" b="0" dirty="0">
                <a:effectLst/>
                <a:latin typeface="Calibri" panose="020F0502020204030204" pitchFamily="34" charset="0"/>
                <a:ea typeface="Calibri" panose="020F0502020204030204" pitchFamily="34" charset="0"/>
              </a:rPr>
              <a:t>The most common reason that people give for not joining the PSA is that no one has asked them to.</a:t>
            </a:r>
          </a:p>
          <a:p>
            <a:pPr marL="0" indent="0">
              <a:buNone/>
            </a:pPr>
            <a:r>
              <a:rPr lang="en-NZ" sz="2400" b="0" dirty="0">
                <a:effectLst/>
                <a:latin typeface="Calibri" panose="020F0502020204030204" pitchFamily="34" charset="0"/>
                <a:ea typeface="Calibri" panose="020F0502020204030204" pitchFamily="34" charset="0"/>
              </a:rPr>
              <a:t> </a:t>
            </a:r>
          </a:p>
          <a:p>
            <a:pPr marL="0" indent="0">
              <a:buNone/>
            </a:pPr>
            <a:r>
              <a:rPr lang="en-NZ" sz="2400" b="0">
                <a:effectLst/>
                <a:latin typeface="Calibri" panose="020F0502020204030204" pitchFamily="34" charset="0"/>
                <a:ea typeface="Calibri" panose="020F0502020204030204" pitchFamily="34" charset="0"/>
              </a:rPr>
              <a:t>When </a:t>
            </a:r>
            <a:r>
              <a:rPr lang="en-NZ" sz="2400" b="0" dirty="0">
                <a:effectLst/>
                <a:latin typeface="Calibri" panose="020F0502020204030204" pitchFamily="34" charset="0"/>
                <a:ea typeface="Calibri" panose="020F0502020204030204" pitchFamily="34" charset="0"/>
              </a:rPr>
              <a:t>you leave this meeting, please tell your colleagues who are not here about the meeting and ask them to join the PSA.</a:t>
            </a:r>
          </a:p>
          <a:p>
            <a:pPr marL="0" indent="0">
              <a:buNone/>
            </a:pPr>
            <a:endParaRPr lang="en-NZ" sz="2400" b="0" dirty="0">
              <a:latin typeface="Calibri" panose="020F0502020204030204" pitchFamily="34" charset="0"/>
              <a:ea typeface="Calibri" panose="020F0502020204030204" pitchFamily="34" charset="0"/>
            </a:endParaRPr>
          </a:p>
          <a:p>
            <a:pPr marL="0" indent="0">
              <a:buNone/>
            </a:pPr>
            <a:endParaRPr lang="en-NZ" sz="2400" b="0" dirty="0">
              <a:effectLst/>
              <a:latin typeface="Calibri" panose="020F0502020204030204" pitchFamily="34" charset="0"/>
              <a:ea typeface="Calibri" panose="020F0502020204030204" pitchFamily="34" charset="0"/>
            </a:endParaRPr>
          </a:p>
        </p:txBody>
      </p:sp>
      <p:pic>
        <p:nvPicPr>
          <p:cNvPr id="3" name="Picture 2" descr="A qr code with a white background&#10;&#10;Description automatically generated">
            <a:extLst>
              <a:ext uri="{FF2B5EF4-FFF2-40B4-BE49-F238E27FC236}">
                <a16:creationId xmlns:a16="http://schemas.microsoft.com/office/drawing/2014/main" id="{EDCAF3B0-5C84-1906-FE99-70CD4AB65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064" y="1484784"/>
            <a:ext cx="3372469" cy="3372469"/>
          </a:xfrm>
          <a:prstGeom prst="rect">
            <a:avLst/>
          </a:prstGeom>
        </p:spPr>
      </p:pic>
      <p:sp>
        <p:nvSpPr>
          <p:cNvPr id="4" name="TextBox 3">
            <a:extLst>
              <a:ext uri="{FF2B5EF4-FFF2-40B4-BE49-F238E27FC236}">
                <a16:creationId xmlns:a16="http://schemas.microsoft.com/office/drawing/2014/main" id="{8E0F29D5-90A6-EA80-B325-5D31B2161074}"/>
              </a:ext>
            </a:extLst>
          </p:cNvPr>
          <p:cNvSpPr txBox="1"/>
          <p:nvPr/>
        </p:nvSpPr>
        <p:spPr>
          <a:xfrm>
            <a:off x="1081326" y="4725144"/>
            <a:ext cx="2050514" cy="400110"/>
          </a:xfrm>
          <a:prstGeom prst="rect">
            <a:avLst/>
          </a:prstGeom>
          <a:noFill/>
        </p:spPr>
        <p:txBody>
          <a:bodyPr wrap="square" rtlCol="0">
            <a:spAutoFit/>
          </a:bodyPr>
          <a:lstStyle/>
          <a:p>
            <a:r>
              <a:rPr lang="mi-NZ" sz="2000" b="1" dirty="0">
                <a:solidFill>
                  <a:srgbClr val="FF0000"/>
                </a:solidFill>
              </a:rPr>
              <a:t>Join the PSA link</a:t>
            </a:r>
            <a:endParaRPr lang="en-NZ" sz="2000" b="1" dirty="0">
              <a:solidFill>
                <a:srgbClr val="FF0000"/>
              </a:solidFill>
            </a:endParaRPr>
          </a:p>
        </p:txBody>
      </p:sp>
    </p:spTree>
    <p:extLst>
      <p:ext uri="{BB962C8B-B14F-4D97-AF65-F5344CB8AC3E}">
        <p14:creationId xmlns:p14="http://schemas.microsoft.com/office/powerpoint/2010/main" val="3882494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3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NZ" dirty="0"/>
              <a:t>Choosing a positive future </a:t>
            </a:r>
          </a:p>
        </p:txBody>
      </p:sp>
      <p:sp>
        <p:nvSpPr>
          <p:cNvPr id="8" name="Content Placeholder 7"/>
          <p:cNvSpPr>
            <a:spLocks noGrp="1"/>
          </p:cNvSpPr>
          <p:nvPr>
            <p:ph idx="1"/>
          </p:nvPr>
        </p:nvSpPr>
        <p:spPr/>
        <p:txBody>
          <a:bodyPr/>
          <a:lstStyle/>
          <a:p>
            <a:pPr marL="0" indent="0">
              <a:lnSpc>
                <a:spcPct val="105000"/>
              </a:lnSpc>
              <a:spcAft>
                <a:spcPts val="800"/>
              </a:spcAft>
              <a:buNone/>
            </a:pPr>
            <a:r>
              <a:rPr lang="en-NZ" sz="2600" dirty="0">
                <a:effectLst/>
                <a:latin typeface="Calibri" panose="020F0502020204030204" pitchFamily="34" charset="0"/>
                <a:ea typeface="Calibri" panose="020F0502020204030204" pitchFamily="34" charset="0"/>
              </a:rPr>
              <a:t>We all want a society where people can thrive, prosper and be kept safe.  </a:t>
            </a:r>
          </a:p>
          <a:p>
            <a:pPr marL="0" indent="0">
              <a:lnSpc>
                <a:spcPct val="105000"/>
              </a:lnSpc>
              <a:spcAft>
                <a:spcPts val="800"/>
              </a:spcAft>
              <a:buNone/>
            </a:pPr>
            <a:r>
              <a:rPr lang="en-NZ" sz="2600" dirty="0">
                <a:effectLst/>
                <a:latin typeface="Calibri" panose="020F0502020204030204" pitchFamily="34" charset="0"/>
                <a:ea typeface="Calibri" panose="020F0502020204030204" pitchFamily="34" charset="0"/>
              </a:rPr>
              <a:t>We rely on good investment in housing, healthcare and hospitals, education and schools, water pipes, public transport and roads, science, and preserving the environment. </a:t>
            </a:r>
          </a:p>
          <a:p>
            <a:pPr marL="0" indent="0">
              <a:lnSpc>
                <a:spcPct val="105000"/>
              </a:lnSpc>
              <a:spcAft>
                <a:spcPts val="800"/>
              </a:spcAft>
              <a:buNone/>
            </a:pPr>
            <a:r>
              <a:rPr lang="en-NZ" sz="2600" dirty="0">
                <a:effectLst/>
                <a:latin typeface="Calibri" panose="020F0502020204030204" pitchFamily="34" charset="0"/>
                <a:ea typeface="Calibri" panose="020F0502020204030204" pitchFamily="34" charset="0"/>
              </a:rPr>
              <a:t>Like all nations we will build our future on our past. Our nation grew out of the partnership between Māori and the Crown, expressed in Te </a:t>
            </a:r>
            <a:r>
              <a:rPr lang="en-NZ" sz="2600" dirty="0" err="1">
                <a:effectLst/>
                <a:latin typeface="Calibri" panose="020F0502020204030204" pitchFamily="34" charset="0"/>
                <a:ea typeface="Calibri" panose="020F0502020204030204" pitchFamily="34" charset="0"/>
              </a:rPr>
              <a:t>Tiriti</a:t>
            </a:r>
            <a:r>
              <a:rPr lang="en-NZ" sz="2600" dirty="0">
                <a:effectLst/>
                <a:latin typeface="Calibri" panose="020F0502020204030204" pitchFamily="34" charset="0"/>
                <a:ea typeface="Calibri" panose="020F0502020204030204" pitchFamily="34" charset="0"/>
              </a:rPr>
              <a:t> o Waitangi.  </a:t>
            </a:r>
          </a:p>
        </p:txBody>
      </p:sp>
    </p:spTree>
    <p:extLst>
      <p:ext uri="{BB962C8B-B14F-4D97-AF65-F5344CB8AC3E}">
        <p14:creationId xmlns:p14="http://schemas.microsoft.com/office/powerpoint/2010/main" val="349051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476672"/>
            <a:ext cx="7772400" cy="2741244"/>
          </a:xfrm>
        </p:spPr>
        <p:txBody>
          <a:bodyPr/>
          <a:lstStyle/>
          <a:p>
            <a:pPr>
              <a:lnSpc>
                <a:spcPct val="105000"/>
              </a:lnSpc>
              <a:spcAft>
                <a:spcPts val="800"/>
              </a:spcAft>
            </a:pPr>
            <a:r>
              <a:rPr lang="en-NZ" sz="2800" dirty="0">
                <a:solidFill>
                  <a:schemeClr val="bg2"/>
                </a:solidFill>
                <a:effectLst/>
                <a:latin typeface="Calibri" panose="020F0502020204030204" pitchFamily="34" charset="0"/>
                <a:ea typeface="Calibri" panose="020F0502020204030204" pitchFamily="34" charset="0"/>
              </a:rPr>
              <a:t>Choosing a better future for Aotearoa is at the heart of the public campaign we’re developing to advocate for enhancing, not cutting, public and community services.</a:t>
            </a:r>
            <a:br>
              <a:rPr lang="en-NZ" sz="2800" dirty="0">
                <a:solidFill>
                  <a:schemeClr val="bg2"/>
                </a:solidFill>
                <a:effectLst/>
                <a:latin typeface="Calibri" panose="020F0502020204030204" pitchFamily="34" charset="0"/>
                <a:ea typeface="Calibri" panose="020F0502020204030204" pitchFamily="34" charset="0"/>
              </a:rPr>
            </a:br>
            <a:br>
              <a:rPr lang="en-NZ" sz="2800" dirty="0">
                <a:solidFill>
                  <a:schemeClr val="bg2"/>
                </a:solidFill>
                <a:effectLst/>
                <a:latin typeface="Calibri" panose="020F0502020204030204" pitchFamily="34" charset="0"/>
                <a:ea typeface="Calibri" panose="020F0502020204030204" pitchFamily="34" charset="0"/>
              </a:rPr>
            </a:br>
            <a:r>
              <a:rPr lang="en-NZ" sz="2800" dirty="0">
                <a:effectLst/>
                <a:latin typeface="Calibri" panose="020F0502020204030204" pitchFamily="34" charset="0"/>
                <a:ea typeface="Calibri" panose="020F0502020204030204" pitchFamily="34" charset="0"/>
              </a:rPr>
              <a:t>Central to our advocacy in support for support public and community services and the workers that deliver them we need to choose a vision of a better Aotearoa New Zealand.</a:t>
            </a:r>
            <a:br>
              <a:rPr lang="en-NZ" sz="3200" dirty="0">
                <a:effectLst/>
                <a:latin typeface="Calibri" panose="020F0502020204030204" pitchFamily="34" charset="0"/>
                <a:ea typeface="Calibri" panose="020F0502020204030204" pitchFamily="34" charset="0"/>
              </a:rPr>
            </a:br>
            <a:endParaRPr lang="en-NZ" sz="3200" dirty="0">
              <a:solidFill>
                <a:schemeClr val="bg2"/>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6868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1E10-B3D0-3F76-4574-D8111643DA3E}"/>
              </a:ext>
            </a:extLst>
          </p:cNvPr>
          <p:cNvSpPr>
            <a:spLocks noGrp="1"/>
          </p:cNvSpPr>
          <p:nvPr>
            <p:ph type="title"/>
          </p:nvPr>
        </p:nvSpPr>
        <p:spPr/>
        <p:txBody>
          <a:bodyPr/>
          <a:lstStyle/>
          <a:p>
            <a:r>
              <a:rPr lang="en-NZ" dirty="0"/>
              <a:t>Its about having more not less </a:t>
            </a:r>
          </a:p>
        </p:txBody>
      </p:sp>
      <p:sp>
        <p:nvSpPr>
          <p:cNvPr id="5" name="TextBox 4">
            <a:extLst>
              <a:ext uri="{FF2B5EF4-FFF2-40B4-BE49-F238E27FC236}">
                <a16:creationId xmlns:a16="http://schemas.microsoft.com/office/drawing/2014/main" id="{A950416C-2BD8-2F62-DA7E-A3BA55F1C77B}"/>
              </a:ext>
            </a:extLst>
          </p:cNvPr>
          <p:cNvSpPr txBox="1"/>
          <p:nvPr/>
        </p:nvSpPr>
        <p:spPr>
          <a:xfrm>
            <a:off x="467544" y="1556793"/>
            <a:ext cx="7416824" cy="4145750"/>
          </a:xfrm>
          <a:prstGeom prst="rect">
            <a:avLst/>
          </a:prstGeom>
          <a:noFill/>
        </p:spPr>
        <p:txBody>
          <a:bodyPr wrap="square">
            <a:spAutoFit/>
          </a:bodyPr>
          <a:lstStyle/>
          <a:p>
            <a:pPr>
              <a:lnSpc>
                <a:spcPct val="105000"/>
              </a:lnSpc>
              <a:spcAft>
                <a:spcPts val="800"/>
              </a:spcAft>
            </a:pPr>
            <a:r>
              <a:rPr lang="en-NZ" sz="2200" b="1" dirty="0">
                <a:effectLst/>
                <a:latin typeface="Calibri" panose="020F0502020204030204" pitchFamily="34" charset="0"/>
                <a:ea typeface="Calibri" panose="020F0502020204030204" pitchFamily="34" charset="0"/>
              </a:rPr>
              <a:t>The government’s policies are not meeting these challenges. </a:t>
            </a:r>
          </a:p>
          <a:p>
            <a:pPr>
              <a:lnSpc>
                <a:spcPct val="105000"/>
              </a:lnSpc>
              <a:spcAft>
                <a:spcPts val="800"/>
              </a:spcAft>
            </a:pPr>
            <a:endParaRPr lang="en-NZ" sz="2200" b="1" dirty="0">
              <a:effectLst/>
              <a:latin typeface="Calibri" panose="020F0502020204030204" pitchFamily="34" charset="0"/>
              <a:ea typeface="Calibri" panose="020F0502020204030204" pitchFamily="34" charset="0"/>
            </a:endParaRPr>
          </a:p>
          <a:p>
            <a:pPr>
              <a:lnSpc>
                <a:spcPct val="105000"/>
              </a:lnSpc>
              <a:spcAft>
                <a:spcPts val="800"/>
              </a:spcAft>
            </a:pPr>
            <a:r>
              <a:rPr lang="en-NZ" sz="2200" b="1" dirty="0">
                <a:effectLst/>
                <a:latin typeface="Calibri" panose="020F0502020204030204" pitchFamily="34" charset="0"/>
                <a:ea typeface="Calibri" panose="020F0502020204030204" pitchFamily="34" charset="0"/>
              </a:rPr>
              <a:t>Instead of investment, the government is cutting funding and services to pay for tax cuts. </a:t>
            </a:r>
          </a:p>
          <a:p>
            <a:pPr>
              <a:lnSpc>
                <a:spcPct val="105000"/>
              </a:lnSpc>
              <a:spcAft>
                <a:spcPts val="800"/>
              </a:spcAft>
            </a:pPr>
            <a:endParaRPr lang="en-NZ" sz="2200" b="1" dirty="0">
              <a:effectLst/>
              <a:latin typeface="Calibri" panose="020F0502020204030204" pitchFamily="34" charset="0"/>
              <a:ea typeface="Calibri" panose="020F0502020204030204" pitchFamily="34" charset="0"/>
            </a:endParaRPr>
          </a:p>
          <a:p>
            <a:pPr>
              <a:lnSpc>
                <a:spcPct val="105000"/>
              </a:lnSpc>
              <a:spcAft>
                <a:spcPts val="800"/>
              </a:spcAft>
            </a:pPr>
            <a:r>
              <a:rPr lang="en-NZ" sz="2200" b="1" dirty="0">
                <a:effectLst/>
                <a:latin typeface="Calibri" panose="020F0502020204030204" pitchFamily="34" charset="0"/>
                <a:ea typeface="Calibri" panose="020F0502020204030204" pitchFamily="34" charset="0"/>
              </a:rPr>
              <a:t>Instead of meeting the aspirations of its Te </a:t>
            </a:r>
            <a:r>
              <a:rPr lang="en-NZ" sz="2200" b="1" dirty="0" err="1">
                <a:effectLst/>
                <a:latin typeface="Calibri" panose="020F0502020204030204" pitchFamily="34" charset="0"/>
                <a:ea typeface="Calibri" panose="020F0502020204030204" pitchFamily="34" charset="0"/>
              </a:rPr>
              <a:t>Tiriti</a:t>
            </a:r>
            <a:r>
              <a:rPr lang="en-NZ" sz="2200" b="1" dirty="0">
                <a:effectLst/>
                <a:latin typeface="Calibri" panose="020F0502020204030204" pitchFamily="34" charset="0"/>
                <a:ea typeface="Calibri" panose="020F0502020204030204" pitchFamily="34" charset="0"/>
              </a:rPr>
              <a:t> partners, the government is flirting with rewriting The Treaty Principles without consideration and consultation with Te Iwi Māori (Te </a:t>
            </a:r>
            <a:r>
              <a:rPr lang="en-NZ" sz="2200" b="1" dirty="0" err="1">
                <a:effectLst/>
                <a:latin typeface="Calibri" panose="020F0502020204030204" pitchFamily="34" charset="0"/>
                <a:ea typeface="Calibri" panose="020F0502020204030204" pitchFamily="34" charset="0"/>
              </a:rPr>
              <a:t>Tiriti</a:t>
            </a:r>
            <a:r>
              <a:rPr lang="en-NZ" sz="2200" b="1" dirty="0">
                <a:effectLst/>
                <a:latin typeface="Calibri" panose="020F0502020204030204" pitchFamily="34" charset="0"/>
                <a:ea typeface="Calibri" panose="020F0502020204030204" pitchFamily="34" charset="0"/>
              </a:rPr>
              <a:t> partner).</a:t>
            </a:r>
          </a:p>
          <a:p>
            <a:pPr>
              <a:lnSpc>
                <a:spcPct val="105000"/>
              </a:lnSpc>
              <a:spcAft>
                <a:spcPts val="800"/>
              </a:spcAft>
            </a:pPr>
            <a:endParaRPr lang="en-NZ" sz="2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8060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536" y="548680"/>
            <a:ext cx="7776666" cy="4463851"/>
          </a:xfrm>
        </p:spPr>
        <p:txBody>
          <a:bodyPr/>
          <a:lstStyle/>
          <a:p>
            <a:r>
              <a:rPr lang="en-NZ" sz="2600" dirty="0">
                <a:solidFill>
                  <a:schemeClr val="bg1"/>
                </a:solidFill>
              </a:rPr>
              <a:t>We have been quick to respond to the to cuts as they happen.  We will continue to challenge each and every one. While we continue to do this, we are also developing a wider campaign that will </a:t>
            </a:r>
          </a:p>
          <a:p>
            <a:endParaRPr lang="en-NZ" sz="2600" dirty="0">
              <a:solidFill>
                <a:schemeClr val="bg1"/>
              </a:solidFill>
            </a:endParaRPr>
          </a:p>
          <a:p>
            <a:pPr marL="457200" indent="-457200">
              <a:buFont typeface="Arial" panose="020B0604020202020204" pitchFamily="34" charset="0"/>
              <a:buChar char="•"/>
            </a:pPr>
            <a:r>
              <a:rPr lang="en-NZ" sz="2600" dirty="0">
                <a:solidFill>
                  <a:schemeClr val="bg1"/>
                </a:solidFill>
              </a:rPr>
              <a:t>Make sure the public stays informed on how policy changes and services affect the people of Aotearoa </a:t>
            </a:r>
          </a:p>
          <a:p>
            <a:pPr marL="457200" indent="-457200">
              <a:buFont typeface="Arial" panose="020B0604020202020204" pitchFamily="34" charset="0"/>
              <a:buChar char="•"/>
            </a:pPr>
            <a:r>
              <a:rPr lang="en-NZ" sz="2600" dirty="0">
                <a:solidFill>
                  <a:schemeClr val="bg1"/>
                </a:solidFill>
              </a:rPr>
              <a:t>Invite the public to participate in actions </a:t>
            </a:r>
          </a:p>
          <a:p>
            <a:pPr marL="457200" indent="-457200">
              <a:buFont typeface="Arial" panose="020B0604020202020204" pitchFamily="34" charset="0"/>
              <a:buChar char="•"/>
            </a:pPr>
            <a:r>
              <a:rPr lang="en-NZ" sz="2600" dirty="0">
                <a:solidFill>
                  <a:schemeClr val="bg1"/>
                </a:solidFill>
              </a:rPr>
              <a:t>Collectivise to make sure this is a one-term government </a:t>
            </a:r>
          </a:p>
          <a:p>
            <a:pPr marL="457200" indent="-457200">
              <a:buFont typeface="Arial" panose="020B0604020202020204" pitchFamily="34" charset="0"/>
              <a:buChar char="•"/>
            </a:pPr>
            <a:endParaRPr lang="en-NZ" sz="2800" dirty="0">
              <a:solidFill>
                <a:schemeClr val="bg1"/>
              </a:solidFill>
            </a:endParaRPr>
          </a:p>
        </p:txBody>
      </p:sp>
    </p:spTree>
    <p:extLst>
      <p:ext uri="{BB962C8B-B14F-4D97-AF65-F5344CB8AC3E}">
        <p14:creationId xmlns:p14="http://schemas.microsoft.com/office/powerpoint/2010/main" val="3126069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332656"/>
            <a:ext cx="7560840" cy="1080120"/>
          </a:xfrm>
        </p:spPr>
        <p:txBody>
          <a:bodyPr/>
          <a:lstStyle/>
          <a:p>
            <a:r>
              <a:rPr lang="en-NZ" dirty="0"/>
              <a:t>How will we do this? </a:t>
            </a:r>
          </a:p>
        </p:txBody>
      </p:sp>
      <p:sp>
        <p:nvSpPr>
          <p:cNvPr id="4" name="TextBox 3">
            <a:extLst>
              <a:ext uri="{FF2B5EF4-FFF2-40B4-BE49-F238E27FC236}">
                <a16:creationId xmlns:a16="http://schemas.microsoft.com/office/drawing/2014/main" id="{FBDE6EB6-A7E1-F65E-94FA-F240127A9B00}"/>
              </a:ext>
            </a:extLst>
          </p:cNvPr>
          <p:cNvSpPr txBox="1"/>
          <p:nvPr/>
        </p:nvSpPr>
        <p:spPr>
          <a:xfrm>
            <a:off x="467545" y="1196753"/>
            <a:ext cx="7416824" cy="2869760"/>
          </a:xfrm>
          <a:prstGeom prst="rect">
            <a:avLst/>
          </a:prstGeom>
          <a:noFill/>
        </p:spPr>
        <p:txBody>
          <a:bodyPr wrap="square">
            <a:spAutoFit/>
          </a:bodyPr>
          <a:lstStyle/>
          <a:p>
            <a:pPr>
              <a:lnSpc>
                <a:spcPct val="105000"/>
              </a:lnSpc>
              <a:spcAft>
                <a:spcPts val="800"/>
              </a:spcAft>
            </a:pPr>
            <a:r>
              <a:rPr lang="en-NZ" sz="2000" b="1" dirty="0">
                <a:effectLst/>
                <a:latin typeface="Calibri" panose="020F0502020204030204" pitchFamily="34" charset="0"/>
                <a:ea typeface="Calibri" panose="020F0502020204030204" pitchFamily="34" charset="0"/>
              </a:rPr>
              <a:t>We believe it is critical to present an alternative vision developed with members for a better, fairer society and to also call out what we are losing through the government’s planned cuts to funding and services.</a:t>
            </a:r>
          </a:p>
          <a:p>
            <a:pPr>
              <a:lnSpc>
                <a:spcPct val="105000"/>
              </a:lnSpc>
              <a:spcAft>
                <a:spcPts val="800"/>
              </a:spcAft>
            </a:pPr>
            <a:r>
              <a:rPr lang="en-NZ" sz="2000" b="1" dirty="0">
                <a:effectLst/>
                <a:latin typeface="Calibri" panose="020F0502020204030204" pitchFamily="34" charset="0"/>
                <a:ea typeface="Calibri" panose="020F0502020204030204" pitchFamily="34" charset="0"/>
              </a:rPr>
              <a:t>We have developed 3 key messages and 4 potential campaign themes that we would now like to get your feedback on </a:t>
            </a:r>
          </a:p>
          <a:p>
            <a:pPr>
              <a:lnSpc>
                <a:spcPct val="105000"/>
              </a:lnSpc>
              <a:spcAft>
                <a:spcPts val="800"/>
              </a:spcAft>
            </a:pPr>
            <a:r>
              <a:rPr lang="en-NZ" sz="2000" b="1" dirty="0">
                <a:effectLst/>
                <a:latin typeface="Calibri" panose="020F0502020204030204" pitchFamily="34" charset="0"/>
                <a:ea typeface="Calibri" panose="020F0502020204030204" pitchFamily="34" charset="0"/>
              </a:rPr>
              <a:t>In the following slides these will be presented to you these and then ask you to complete the survey link attached to this presentation </a:t>
            </a:r>
          </a:p>
        </p:txBody>
      </p:sp>
      <p:sp>
        <p:nvSpPr>
          <p:cNvPr id="5" name="TextBox 4">
            <a:extLst>
              <a:ext uri="{FF2B5EF4-FFF2-40B4-BE49-F238E27FC236}">
                <a16:creationId xmlns:a16="http://schemas.microsoft.com/office/drawing/2014/main" id="{2D1717D3-1F1D-7A8B-765D-BB6CDA6C2D71}"/>
              </a:ext>
            </a:extLst>
          </p:cNvPr>
          <p:cNvSpPr txBox="1"/>
          <p:nvPr/>
        </p:nvSpPr>
        <p:spPr>
          <a:xfrm>
            <a:off x="467544" y="4221088"/>
            <a:ext cx="5040560" cy="1631216"/>
          </a:xfrm>
          <a:prstGeom prst="rect">
            <a:avLst/>
          </a:prstGeom>
          <a:noFill/>
        </p:spPr>
        <p:txBody>
          <a:bodyPr wrap="square" rtlCol="0">
            <a:spAutoFit/>
          </a:bodyPr>
          <a:lstStyle/>
          <a:p>
            <a:r>
              <a:rPr lang="en-NZ" sz="2000" dirty="0">
                <a:effectLst/>
                <a:latin typeface="Calibri" panose="020F0502020204030204" pitchFamily="34" charset="0"/>
                <a:ea typeface="Calibri" panose="020F0502020204030204" pitchFamily="34" charset="0"/>
              </a:rPr>
              <a:t>Note: Feedback can be done as a group and your presenter will collate the answers, alternatively you can use the link</a:t>
            </a:r>
            <a:r>
              <a:rPr lang="en-NZ" sz="2000" dirty="0">
                <a:latin typeface="Calibri" panose="020F0502020204030204" pitchFamily="34" charset="0"/>
                <a:ea typeface="Calibri" panose="020F0502020204030204" pitchFamily="34" charset="0"/>
              </a:rPr>
              <a:t> at the end of the presentation</a:t>
            </a:r>
            <a:r>
              <a:rPr lang="en-NZ" sz="2000" dirty="0">
                <a:effectLst/>
                <a:latin typeface="Calibri" panose="020F0502020204030204" pitchFamily="34" charset="0"/>
                <a:ea typeface="Calibri" panose="020F0502020204030204" pitchFamily="34" charset="0"/>
              </a:rPr>
              <a:t> to complete the survey individually.</a:t>
            </a:r>
            <a:endParaRPr lang="en-NZ" sz="2000" dirty="0"/>
          </a:p>
        </p:txBody>
      </p:sp>
    </p:spTree>
    <p:extLst>
      <p:ext uri="{BB962C8B-B14F-4D97-AF65-F5344CB8AC3E}">
        <p14:creationId xmlns:p14="http://schemas.microsoft.com/office/powerpoint/2010/main" val="160982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D650B1-EB76-36B8-9026-643C78A70D40}"/>
              </a:ext>
            </a:extLst>
          </p:cNvPr>
          <p:cNvSpPr>
            <a:spLocks noGrp="1"/>
          </p:cNvSpPr>
          <p:nvPr>
            <p:ph type="body" sz="quarter" idx="10"/>
          </p:nvPr>
        </p:nvSpPr>
        <p:spPr>
          <a:xfrm>
            <a:off x="446043" y="1268760"/>
            <a:ext cx="8064500" cy="3887787"/>
          </a:xfrm>
        </p:spPr>
        <p:txBody>
          <a:bodyPr/>
          <a:lstStyle/>
          <a:p>
            <a:r>
              <a:rPr lang="en-NZ" dirty="0">
                <a:solidFill>
                  <a:schemeClr val="bg2"/>
                </a:solidFill>
                <a:latin typeface="+mn-lt"/>
              </a:rPr>
              <a:t>Key messages are the main point we want our audience to hear, understand and remember. </a:t>
            </a:r>
          </a:p>
          <a:p>
            <a:endParaRPr lang="en-NZ" dirty="0">
              <a:solidFill>
                <a:schemeClr val="bg2"/>
              </a:solidFill>
              <a:latin typeface="+mn-lt"/>
            </a:endParaRPr>
          </a:p>
          <a:p>
            <a:r>
              <a:rPr lang="en-NZ" dirty="0">
                <a:solidFill>
                  <a:schemeClr val="bg2"/>
                </a:solidFill>
                <a:latin typeface="+mn-lt"/>
              </a:rPr>
              <a:t>These are short and to the point and are intended to share things like, what you do, why you do it, how you are different and the value you offer. </a:t>
            </a:r>
          </a:p>
          <a:p>
            <a:endParaRPr lang="en-NZ" dirty="0"/>
          </a:p>
        </p:txBody>
      </p:sp>
      <p:sp>
        <p:nvSpPr>
          <p:cNvPr id="3" name="Text Placeholder 1">
            <a:extLst>
              <a:ext uri="{FF2B5EF4-FFF2-40B4-BE49-F238E27FC236}">
                <a16:creationId xmlns:a16="http://schemas.microsoft.com/office/drawing/2014/main" id="{C549C40C-08AD-E9A3-65C7-F8A691705EE7}"/>
              </a:ext>
            </a:extLst>
          </p:cNvPr>
          <p:cNvSpPr txBox="1">
            <a:spLocks/>
          </p:cNvSpPr>
          <p:nvPr/>
        </p:nvSpPr>
        <p:spPr>
          <a:xfrm>
            <a:off x="446043" y="404664"/>
            <a:ext cx="7560840" cy="1080120"/>
          </a:xfrm>
          <a:prstGeom prst="rect">
            <a:avLst/>
          </a:prstGeom>
        </p:spPr>
        <p:txBody>
          <a:bodyPr vert="horz" lIns="91440" tIns="45720" rIns="91440" bIns="45720" rtlCol="0">
            <a:noAutofit/>
          </a:bodyPr>
          <a:lstStyle>
            <a:lvl1pPr marL="0" indent="0" algn="l" defTabSz="914400" rtl="0" eaLnBrk="1" latinLnBrk="0" hangingPunct="1">
              <a:lnSpc>
                <a:spcPts val="3600"/>
              </a:lnSpc>
              <a:spcBef>
                <a:spcPts val="0"/>
              </a:spcBef>
              <a:buFont typeface="Arial" pitchFamily="34" charset="0"/>
              <a:buNone/>
              <a:defRPr sz="3200" b="1" kern="0" spc="0" baseline="0">
                <a:solidFill>
                  <a:srgbClr val="FFCF01"/>
                </a:solidFill>
                <a:latin typeface="+mj-lt"/>
                <a:ea typeface="+mn-ea"/>
                <a:cs typeface="+mn-cs"/>
              </a:defRPr>
            </a:lvl1pPr>
            <a:lvl2pPr marL="612000" indent="-285750" algn="l" defTabSz="914400" rtl="0" eaLnBrk="1" latinLnBrk="0" hangingPunct="1">
              <a:spcBef>
                <a:spcPts val="0"/>
              </a:spcBef>
              <a:buFont typeface="Arial" pitchFamily="34" charset="0"/>
              <a:buChar char="–"/>
              <a:defRPr sz="2700" kern="1200">
                <a:solidFill>
                  <a:schemeClr val="tx1"/>
                </a:solidFill>
                <a:latin typeface="+mn-lt"/>
                <a:ea typeface="+mn-ea"/>
                <a:cs typeface="+mn-cs"/>
              </a:defRPr>
            </a:lvl2pPr>
            <a:lvl3pPr marL="936000" indent="-284400" algn="l" defTabSz="914400" rtl="0" eaLnBrk="1" latinLnBrk="0" hangingPunct="1">
              <a:spcBef>
                <a:spcPts val="0"/>
              </a:spcBef>
              <a:buFont typeface="Calibri" pitchFamily="34" charset="0"/>
              <a:buChar char="›"/>
              <a:defRPr sz="27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NZ" dirty="0">
                <a:solidFill>
                  <a:srgbClr val="FFC000"/>
                </a:solidFill>
              </a:rPr>
              <a:t>What are key messages? </a:t>
            </a:r>
          </a:p>
        </p:txBody>
      </p:sp>
    </p:spTree>
    <p:extLst>
      <p:ext uri="{BB962C8B-B14F-4D97-AF65-F5344CB8AC3E}">
        <p14:creationId xmlns:p14="http://schemas.microsoft.com/office/powerpoint/2010/main" val="279594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51C27-84F9-D719-F8B3-9B9FCD4FC2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3584C4-3C42-5383-B598-61F3203E31EE}"/>
              </a:ext>
            </a:extLst>
          </p:cNvPr>
          <p:cNvSpPr>
            <a:spLocks noGrp="1"/>
          </p:cNvSpPr>
          <p:nvPr>
            <p:ph type="title"/>
          </p:nvPr>
        </p:nvSpPr>
        <p:spPr>
          <a:xfrm>
            <a:off x="395536" y="343673"/>
            <a:ext cx="6768752" cy="781071"/>
          </a:xfrm>
        </p:spPr>
        <p:txBody>
          <a:bodyPr/>
          <a:lstStyle/>
          <a:p>
            <a:r>
              <a:rPr lang="en-NZ" sz="3600" b="1" dirty="0"/>
              <a:t>Have your say </a:t>
            </a:r>
            <a:r>
              <a:rPr lang="en-NZ" dirty="0"/>
              <a:t>-</a:t>
            </a:r>
            <a:r>
              <a:rPr lang="en-NZ" sz="3600" b="1" dirty="0"/>
              <a:t> key message </a:t>
            </a:r>
          </a:p>
        </p:txBody>
      </p:sp>
      <p:sp>
        <p:nvSpPr>
          <p:cNvPr id="6" name="TextBox 5">
            <a:extLst>
              <a:ext uri="{FF2B5EF4-FFF2-40B4-BE49-F238E27FC236}">
                <a16:creationId xmlns:a16="http://schemas.microsoft.com/office/drawing/2014/main" id="{1397E550-99DC-5E74-F4F6-1CE6203CB5C0}"/>
              </a:ext>
            </a:extLst>
          </p:cNvPr>
          <p:cNvSpPr txBox="1"/>
          <p:nvPr/>
        </p:nvSpPr>
        <p:spPr>
          <a:xfrm>
            <a:off x="251520" y="1484784"/>
            <a:ext cx="2574032" cy="4524315"/>
          </a:xfrm>
          <a:prstGeom prst="rect">
            <a:avLst/>
          </a:prstGeom>
          <a:noFill/>
          <a:ln>
            <a:solidFill>
              <a:schemeClr val="accent1"/>
            </a:solidFill>
          </a:ln>
        </p:spPr>
        <p:txBody>
          <a:bodyPr wrap="square">
            <a:spAutoFit/>
          </a:bodyPr>
          <a:lstStyle/>
          <a:p>
            <a:pPr algn="l"/>
            <a:r>
              <a:rPr lang="en-NZ" sz="1800" b="1" i="0" u="none" strike="noStrike" baseline="0" dirty="0"/>
              <a:t>Message 1</a:t>
            </a:r>
          </a:p>
          <a:p>
            <a:pPr algn="l"/>
            <a:endParaRPr lang="en-NZ" sz="1800" b="1" i="0" u="none" strike="noStrike" baseline="0" dirty="0"/>
          </a:p>
          <a:p>
            <a:pPr algn="l"/>
            <a:r>
              <a:rPr lang="en-NZ" sz="1800" b="1" i="0" u="none" strike="noStrike" baseline="0" dirty="0"/>
              <a:t>Public and community service workers</a:t>
            </a:r>
          </a:p>
          <a:p>
            <a:pPr algn="l"/>
            <a:r>
              <a:rPr lang="en-NZ" sz="1800" b="1" i="0" u="none" strike="noStrike" baseline="0" dirty="0"/>
              <a:t>support the good things</a:t>
            </a:r>
          </a:p>
          <a:p>
            <a:pPr algn="l"/>
            <a:r>
              <a:rPr lang="en-NZ" sz="1800" b="1" i="0" u="none" strike="noStrike" baseline="0" dirty="0"/>
              <a:t>in life that we value and</a:t>
            </a:r>
          </a:p>
          <a:p>
            <a:pPr algn="l"/>
            <a:r>
              <a:rPr lang="en-NZ" sz="1800" b="1" i="0" u="none" strike="noStrike" baseline="0" dirty="0"/>
              <a:t>care about</a:t>
            </a:r>
          </a:p>
          <a:p>
            <a:pPr algn="l"/>
            <a:endParaRPr lang="en-NZ" sz="1800" b="1" i="0" u="none" strike="noStrike" baseline="0" dirty="0"/>
          </a:p>
          <a:p>
            <a:pPr algn="l"/>
            <a:r>
              <a:rPr lang="en-NZ" sz="1800" b="0" i="0" u="none" strike="noStrike" baseline="0" dirty="0"/>
              <a:t>Clean water, great walks,</a:t>
            </a:r>
          </a:p>
          <a:p>
            <a:pPr algn="l"/>
            <a:r>
              <a:rPr lang="en-NZ" sz="1800" b="0" i="0" u="none" strike="noStrike" baseline="0" dirty="0"/>
              <a:t>a healthy environment.</a:t>
            </a:r>
          </a:p>
          <a:p>
            <a:pPr algn="l"/>
            <a:r>
              <a:rPr lang="en-NZ" sz="1800" b="0" i="0" u="none" strike="noStrike" baseline="0" dirty="0"/>
              <a:t>Systems and structures</a:t>
            </a:r>
          </a:p>
          <a:p>
            <a:pPr algn="l"/>
            <a:r>
              <a:rPr lang="en-NZ" sz="1800" b="0" i="0" u="none" strike="noStrike" baseline="0" dirty="0"/>
              <a:t>that support whānau,</a:t>
            </a:r>
          </a:p>
          <a:p>
            <a:pPr algn="l"/>
            <a:r>
              <a:rPr lang="en-NZ" sz="1800" b="0" i="0" u="none" strike="noStrike" baseline="0" dirty="0"/>
              <a:t>community and the</a:t>
            </a:r>
          </a:p>
          <a:p>
            <a:pPr algn="l"/>
            <a:r>
              <a:rPr lang="en-NZ" sz="1800" b="0" i="0" u="none" strike="noStrike" baseline="0" dirty="0"/>
              <a:t>economy are all</a:t>
            </a:r>
          </a:p>
          <a:p>
            <a:pPr algn="l"/>
            <a:r>
              <a:rPr lang="en-NZ" sz="1800" b="0" i="0" u="none" strike="noStrike" baseline="0" dirty="0"/>
              <a:t>supported by public</a:t>
            </a:r>
          </a:p>
          <a:p>
            <a:pPr algn="l"/>
            <a:r>
              <a:rPr lang="en-NZ" sz="1800" b="0" i="0" u="none" strike="noStrike" baseline="0" dirty="0"/>
              <a:t>service workers.</a:t>
            </a:r>
            <a:endParaRPr lang="en-NZ" dirty="0"/>
          </a:p>
        </p:txBody>
      </p:sp>
      <p:sp>
        <p:nvSpPr>
          <p:cNvPr id="8" name="TextBox 7">
            <a:extLst>
              <a:ext uri="{FF2B5EF4-FFF2-40B4-BE49-F238E27FC236}">
                <a16:creationId xmlns:a16="http://schemas.microsoft.com/office/drawing/2014/main" id="{77E7C192-2DB3-EE15-BFBF-C2DFB9CEA197}"/>
              </a:ext>
            </a:extLst>
          </p:cNvPr>
          <p:cNvSpPr txBox="1"/>
          <p:nvPr/>
        </p:nvSpPr>
        <p:spPr>
          <a:xfrm>
            <a:off x="3159224" y="1484783"/>
            <a:ext cx="2718048" cy="4524315"/>
          </a:xfrm>
          <a:prstGeom prst="rect">
            <a:avLst/>
          </a:prstGeom>
          <a:noFill/>
          <a:ln>
            <a:solidFill>
              <a:schemeClr val="accent1"/>
            </a:solidFill>
          </a:ln>
        </p:spPr>
        <p:txBody>
          <a:bodyPr wrap="square">
            <a:spAutoFit/>
          </a:bodyPr>
          <a:lstStyle/>
          <a:p>
            <a:pPr algn="l"/>
            <a:r>
              <a:rPr lang="en-NZ" sz="1800" b="1" i="0" u="none" strike="noStrike" baseline="0" dirty="0"/>
              <a:t>Message 2 </a:t>
            </a:r>
          </a:p>
          <a:p>
            <a:pPr algn="l"/>
            <a:endParaRPr lang="en-NZ" sz="1800" b="1" i="0" u="none" strike="noStrike" baseline="0" dirty="0"/>
          </a:p>
          <a:p>
            <a:pPr algn="l"/>
            <a:r>
              <a:rPr lang="en-NZ" sz="1800" b="1" i="0" u="none" strike="noStrike" baseline="0" dirty="0"/>
              <a:t>People who work in</a:t>
            </a:r>
          </a:p>
          <a:p>
            <a:pPr algn="l"/>
            <a:r>
              <a:rPr lang="en-NZ" sz="1800" b="1" i="0" u="none" strike="noStrike" baseline="0" dirty="0"/>
              <a:t>Public and community services are in our</a:t>
            </a:r>
          </a:p>
          <a:p>
            <a:pPr algn="l"/>
            <a:r>
              <a:rPr lang="en-NZ" sz="1800" b="1" i="0" u="none" strike="noStrike" baseline="0" dirty="0"/>
              <a:t>communities, making a</a:t>
            </a:r>
          </a:p>
          <a:p>
            <a:pPr algn="l"/>
            <a:r>
              <a:rPr lang="en-NZ" b="1" dirty="0"/>
              <a:t>d</a:t>
            </a:r>
            <a:r>
              <a:rPr lang="en-NZ" sz="1800" b="1" i="0" u="none" strike="noStrike" baseline="0" dirty="0"/>
              <a:t>ifference</a:t>
            </a:r>
          </a:p>
          <a:p>
            <a:pPr algn="l"/>
            <a:endParaRPr lang="en-NZ" sz="1800" b="1" i="0" u="none" strike="noStrike" baseline="0" dirty="0"/>
          </a:p>
          <a:p>
            <a:pPr algn="l"/>
            <a:r>
              <a:rPr lang="en-NZ" sz="1800" b="0" i="0" u="none" strike="noStrike" baseline="0" dirty="0"/>
              <a:t>Public service workers</a:t>
            </a:r>
          </a:p>
          <a:p>
            <a:pPr algn="l"/>
            <a:r>
              <a:rPr lang="en-NZ" sz="1800" b="0" i="0" u="none" strike="noStrike" baseline="0" dirty="0"/>
              <a:t>are ordinary people in</a:t>
            </a:r>
          </a:p>
          <a:p>
            <a:pPr algn="l"/>
            <a:r>
              <a:rPr lang="en-NZ" sz="1800" b="0" i="0" u="none" strike="noStrike" baseline="0" dirty="0"/>
              <a:t>your community who</a:t>
            </a:r>
          </a:p>
          <a:p>
            <a:pPr algn="l"/>
            <a:r>
              <a:rPr lang="en-NZ" sz="1800" b="0" i="0" u="none" strike="noStrike" baseline="0" dirty="0"/>
              <a:t>work for you and with you.</a:t>
            </a:r>
          </a:p>
          <a:p>
            <a:pPr algn="l"/>
            <a:r>
              <a:rPr lang="en-NZ" sz="1800" b="0" i="0" u="none" strike="noStrike" baseline="0" dirty="0"/>
              <a:t>The work they do makes</a:t>
            </a:r>
          </a:p>
          <a:p>
            <a:pPr algn="l"/>
            <a:r>
              <a:rPr lang="en-NZ" sz="1800" b="0" i="0" u="none" strike="noStrike" baseline="0" dirty="0"/>
              <a:t>a difference in all of our</a:t>
            </a:r>
          </a:p>
          <a:p>
            <a:pPr algn="l"/>
            <a:r>
              <a:rPr lang="en-NZ" sz="1800" b="0" i="0" u="none" strike="noStrike" baseline="0" dirty="0"/>
              <a:t>lives.</a:t>
            </a:r>
          </a:p>
          <a:p>
            <a:pPr algn="l"/>
            <a:endParaRPr lang="en-NZ" dirty="0"/>
          </a:p>
        </p:txBody>
      </p:sp>
      <p:sp>
        <p:nvSpPr>
          <p:cNvPr id="10" name="TextBox 9">
            <a:extLst>
              <a:ext uri="{FF2B5EF4-FFF2-40B4-BE49-F238E27FC236}">
                <a16:creationId xmlns:a16="http://schemas.microsoft.com/office/drawing/2014/main" id="{E19E0058-DF62-1450-2EED-0009C25BC0E5}"/>
              </a:ext>
            </a:extLst>
          </p:cNvPr>
          <p:cNvSpPr txBox="1"/>
          <p:nvPr/>
        </p:nvSpPr>
        <p:spPr>
          <a:xfrm>
            <a:off x="6166647" y="1484783"/>
            <a:ext cx="2718048" cy="4524315"/>
          </a:xfrm>
          <a:prstGeom prst="rect">
            <a:avLst/>
          </a:prstGeom>
          <a:noFill/>
          <a:ln>
            <a:solidFill>
              <a:schemeClr val="accent1"/>
            </a:solidFill>
          </a:ln>
        </p:spPr>
        <p:txBody>
          <a:bodyPr wrap="square">
            <a:spAutoFit/>
          </a:bodyPr>
          <a:lstStyle/>
          <a:p>
            <a:pPr algn="l"/>
            <a:r>
              <a:rPr lang="en-NZ" sz="1800" b="1" i="0" u="none" strike="noStrike" baseline="0" dirty="0"/>
              <a:t>Message 3 </a:t>
            </a:r>
          </a:p>
          <a:p>
            <a:pPr algn="l"/>
            <a:endParaRPr lang="en-NZ" sz="1800" b="1" i="0" u="none" strike="noStrike" baseline="0" dirty="0"/>
          </a:p>
          <a:p>
            <a:pPr algn="l"/>
            <a:r>
              <a:rPr lang="en-NZ" sz="1800" b="1" i="0" u="none" strike="noStrike" baseline="0" dirty="0"/>
              <a:t>Public and community service workers</a:t>
            </a:r>
          </a:p>
          <a:p>
            <a:pPr algn="l"/>
            <a:r>
              <a:rPr lang="en-NZ" sz="1800" b="1" i="0" u="none" strike="noStrike" baseline="0" dirty="0"/>
              <a:t>are building our future</a:t>
            </a:r>
          </a:p>
          <a:p>
            <a:pPr algn="l"/>
            <a:endParaRPr lang="en-NZ" sz="1800" b="0" i="0" u="none" strike="noStrike" baseline="0" dirty="0"/>
          </a:p>
          <a:p>
            <a:pPr algn="l"/>
            <a:endParaRPr lang="en-NZ" dirty="0"/>
          </a:p>
          <a:p>
            <a:pPr algn="l"/>
            <a:r>
              <a:rPr lang="en-NZ" sz="1800" b="0" i="0" u="none" strike="noStrike" baseline="0" dirty="0"/>
              <a:t>Public services at the</a:t>
            </a:r>
          </a:p>
          <a:p>
            <a:pPr algn="l"/>
            <a:r>
              <a:rPr lang="en-NZ" sz="1800" b="0" i="0" u="none" strike="noStrike" baseline="0" dirty="0"/>
              <a:t>centre of achieving what</a:t>
            </a:r>
          </a:p>
          <a:p>
            <a:pPr algn="l"/>
            <a:r>
              <a:rPr lang="en-NZ" sz="1800" b="0" i="0" u="none" strike="noStrike" baseline="0" dirty="0"/>
              <a:t>we need and want for</a:t>
            </a:r>
          </a:p>
          <a:p>
            <a:pPr algn="l"/>
            <a:r>
              <a:rPr lang="en-NZ" sz="1800" b="0" i="0" u="none" strike="noStrike" baseline="0" dirty="0"/>
              <a:t>Aotearoa. They have</a:t>
            </a:r>
          </a:p>
          <a:p>
            <a:pPr algn="l"/>
            <a:r>
              <a:rPr lang="en-NZ" sz="1800" b="0" i="0" u="none" strike="noStrike" baseline="0" dirty="0"/>
              <a:t>skills and knowledge we</a:t>
            </a:r>
          </a:p>
          <a:p>
            <a:pPr algn="l"/>
            <a:r>
              <a:rPr lang="en-NZ" sz="1800" b="0" i="0" u="none" strike="noStrike" baseline="0" dirty="0"/>
              <a:t>need to build a future</a:t>
            </a:r>
          </a:p>
          <a:p>
            <a:pPr algn="l"/>
            <a:r>
              <a:rPr lang="en-NZ" sz="1800" b="0" i="0" u="none" strike="noStrike" baseline="0" dirty="0"/>
              <a:t>Aotearoa that matches</a:t>
            </a:r>
          </a:p>
          <a:p>
            <a:pPr algn="l"/>
            <a:r>
              <a:rPr lang="en-NZ" sz="1800" b="0" i="0" u="none" strike="noStrike" baseline="0" dirty="0"/>
              <a:t>our hopes and</a:t>
            </a:r>
          </a:p>
          <a:p>
            <a:pPr algn="l"/>
            <a:r>
              <a:rPr lang="en-NZ" sz="1800" b="0" i="0" u="none" strike="noStrike" baseline="0" dirty="0"/>
              <a:t>aspirations.</a:t>
            </a:r>
            <a:endParaRPr lang="en-NZ" dirty="0"/>
          </a:p>
        </p:txBody>
      </p:sp>
    </p:spTree>
    <p:extLst>
      <p:ext uri="{BB962C8B-B14F-4D97-AF65-F5344CB8AC3E}">
        <p14:creationId xmlns:p14="http://schemas.microsoft.com/office/powerpoint/2010/main" val="272953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ADE397-3D7A-38BA-E2CB-542BAF7A7FB0}"/>
              </a:ext>
            </a:extLst>
          </p:cNvPr>
          <p:cNvSpPr>
            <a:spLocks noGrp="1"/>
          </p:cNvSpPr>
          <p:nvPr>
            <p:ph type="body" sz="quarter" idx="10"/>
          </p:nvPr>
        </p:nvSpPr>
        <p:spPr>
          <a:xfrm>
            <a:off x="431837" y="980729"/>
            <a:ext cx="7848674" cy="2376263"/>
          </a:xfrm>
        </p:spPr>
        <p:txBody>
          <a:bodyPr/>
          <a:lstStyle/>
          <a:p>
            <a:pPr marL="457200" indent="-457200">
              <a:buFont typeface="Arial" panose="020B0604020202020204" pitchFamily="34" charset="0"/>
              <a:buChar char="•"/>
            </a:pPr>
            <a:r>
              <a:rPr lang="en-NZ" dirty="0">
                <a:solidFill>
                  <a:schemeClr val="bg2"/>
                </a:solidFill>
                <a:latin typeface="+mn-lt"/>
              </a:rPr>
              <a:t>A campaign theme is a positive active statement </a:t>
            </a:r>
          </a:p>
          <a:p>
            <a:pPr marL="457200" indent="-457200">
              <a:buFont typeface="Arial" panose="020B0604020202020204" pitchFamily="34" charset="0"/>
              <a:buChar char="•"/>
            </a:pPr>
            <a:r>
              <a:rPr lang="en-NZ" dirty="0">
                <a:solidFill>
                  <a:schemeClr val="bg2"/>
                </a:solidFill>
                <a:latin typeface="+mn-lt"/>
              </a:rPr>
              <a:t>It is the central message that provides a coherent frame for all our campaign activity</a:t>
            </a:r>
          </a:p>
        </p:txBody>
      </p:sp>
      <p:sp>
        <p:nvSpPr>
          <p:cNvPr id="3" name="TextBox 2">
            <a:extLst>
              <a:ext uri="{FF2B5EF4-FFF2-40B4-BE49-F238E27FC236}">
                <a16:creationId xmlns:a16="http://schemas.microsoft.com/office/drawing/2014/main" id="{8F7DC585-7EE8-EB43-8994-6E7E7FDFB556}"/>
              </a:ext>
            </a:extLst>
          </p:cNvPr>
          <p:cNvSpPr txBox="1"/>
          <p:nvPr/>
        </p:nvSpPr>
        <p:spPr>
          <a:xfrm>
            <a:off x="323528" y="208068"/>
            <a:ext cx="7848674" cy="646331"/>
          </a:xfrm>
          <a:prstGeom prst="rect">
            <a:avLst/>
          </a:prstGeom>
          <a:noFill/>
        </p:spPr>
        <p:txBody>
          <a:bodyPr wrap="square" rtlCol="0">
            <a:spAutoFit/>
          </a:bodyPr>
          <a:lstStyle/>
          <a:p>
            <a:r>
              <a:rPr lang="en-NZ" sz="3600" b="1" dirty="0">
                <a:solidFill>
                  <a:srgbClr val="FFC000"/>
                </a:solidFill>
              </a:rPr>
              <a:t>What is a campaign theme? </a:t>
            </a:r>
          </a:p>
        </p:txBody>
      </p:sp>
      <p:sp>
        <p:nvSpPr>
          <p:cNvPr id="5" name="TextBox 4">
            <a:extLst>
              <a:ext uri="{FF2B5EF4-FFF2-40B4-BE49-F238E27FC236}">
                <a16:creationId xmlns:a16="http://schemas.microsoft.com/office/drawing/2014/main" id="{0F4D9281-ABAE-8E1C-DA80-CEDDE5DC86BD}"/>
              </a:ext>
            </a:extLst>
          </p:cNvPr>
          <p:cNvSpPr txBox="1"/>
          <p:nvPr/>
        </p:nvSpPr>
        <p:spPr>
          <a:xfrm>
            <a:off x="431837" y="3356992"/>
            <a:ext cx="8028595" cy="1846659"/>
          </a:xfrm>
          <a:prstGeom prst="rect">
            <a:avLst/>
          </a:prstGeom>
          <a:noFill/>
        </p:spPr>
        <p:txBody>
          <a:bodyPr wrap="square" rtlCol="0">
            <a:spAutoFit/>
          </a:bodyPr>
          <a:lstStyle/>
          <a:p>
            <a:pPr marL="457200" indent="-457200">
              <a:buFont typeface="Arial" panose="020B0604020202020204" pitchFamily="34" charset="0"/>
              <a:buChar char="•"/>
            </a:pPr>
            <a:r>
              <a:rPr lang="en-NZ" sz="3200" b="1" dirty="0">
                <a:solidFill>
                  <a:schemeClr val="bg2"/>
                </a:solidFill>
              </a:rPr>
              <a:t>Our campaign theme intends to educate people about the importance of public services and those who deliver them </a:t>
            </a:r>
          </a:p>
          <a:p>
            <a:pPr marL="285750" indent="-285750">
              <a:buFont typeface="Arial" panose="020B0604020202020204" pitchFamily="34" charset="0"/>
              <a:buChar char="•"/>
            </a:pPr>
            <a:endParaRPr lang="en-NZ" dirty="0"/>
          </a:p>
        </p:txBody>
      </p:sp>
    </p:spTree>
    <p:extLst>
      <p:ext uri="{BB962C8B-B14F-4D97-AF65-F5344CB8AC3E}">
        <p14:creationId xmlns:p14="http://schemas.microsoft.com/office/powerpoint/2010/main" val="1918489527"/>
      </p:ext>
    </p:extLst>
  </p:cSld>
  <p:clrMapOvr>
    <a:masterClrMapping/>
  </p:clrMapOvr>
</p:sld>
</file>

<file path=ppt/theme/theme1.xml><?xml version="1.0" encoding="utf-8"?>
<a:theme xmlns:a="http://schemas.openxmlformats.org/drawingml/2006/main" name="PSA Presentation (Calibri)">
  <a:themeElements>
    <a:clrScheme name="PSA">
      <a:dk1>
        <a:sysClr val="windowText" lastClr="000000"/>
      </a:dk1>
      <a:lt1>
        <a:srgbClr val="FFFFFF"/>
      </a:lt1>
      <a:dk2>
        <a:srgbClr val="7F7F7F"/>
      </a:dk2>
      <a:lt2>
        <a:srgbClr val="F2F2F2"/>
      </a:lt2>
      <a:accent1>
        <a:srgbClr val="000000"/>
      </a:accent1>
      <a:accent2>
        <a:srgbClr val="ED1C24"/>
      </a:accent2>
      <a:accent3>
        <a:srgbClr val="FFCF01"/>
      </a:accent3>
      <a:accent4>
        <a:srgbClr val="F47D20"/>
      </a:accent4>
      <a:accent5>
        <a:srgbClr val="8A1D03"/>
      </a:accent5>
      <a:accent6>
        <a:srgbClr val="FFFF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SA Presentation Template" id="{8E099A77-C4C5-4593-8DB4-CC7B123860F7}" vid="{2BAB9274-B1EB-4E71-9184-0BB637136D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PSA Presentation Template</Template>
  <TotalTime>836</TotalTime>
  <Words>1135</Words>
  <Application>Microsoft Office PowerPoint</Application>
  <PresentationFormat>On-screen Show (4:3)</PresentationFormat>
  <Paragraphs>133</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Arial</vt:lpstr>
      <vt:lpstr>Archivo-Regular</vt:lpstr>
      <vt:lpstr>PSA Presentation (Calibri)</vt:lpstr>
      <vt:lpstr>Choosing a better future </vt:lpstr>
      <vt:lpstr>Choosing a positive future </vt:lpstr>
      <vt:lpstr>Choosing a better future for Aotearoa is at the heart of the public campaign we’re developing to advocate for enhancing, not cutting, public and community services.  Central to our advocacy in support for support public and community services and the workers that deliver them we need to choose a vision of a better Aotearoa New Zealand. </vt:lpstr>
      <vt:lpstr>Its about having more not less </vt:lpstr>
      <vt:lpstr>PowerPoint Presentation</vt:lpstr>
      <vt:lpstr>PowerPoint Presentation</vt:lpstr>
      <vt:lpstr>PowerPoint Presentation</vt:lpstr>
      <vt:lpstr>Have your say - key message </vt:lpstr>
      <vt:lpstr>PowerPoint Presentation</vt:lpstr>
      <vt:lpstr>Have your say-  campaign themes  </vt:lpstr>
      <vt:lpstr>PowerPoint Presentation</vt:lpstr>
      <vt:lpstr>PowerPoint Presentation</vt:lpstr>
      <vt:lpstr>Growing our union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better future</dc:title>
  <dc:creator>Janine Bridgeman</dc:creator>
  <dc:description>Designed by Scenario, developed by Allfields. www.allfields.co.nz</dc:description>
  <cp:lastModifiedBy>Janine Bridgeman</cp:lastModifiedBy>
  <cp:revision>4</cp:revision>
  <dcterms:created xsi:type="dcterms:W3CDTF">2024-04-02T01:17:03Z</dcterms:created>
  <dcterms:modified xsi:type="dcterms:W3CDTF">2024-04-19T00:37:15Z</dcterms:modified>
</cp:coreProperties>
</file>