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4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1" r:id="rId13"/>
    <p:sldId id="270" r:id="rId14"/>
    <p:sldId id="277" r:id="rId15"/>
    <p:sldId id="278" r:id="rId16"/>
    <p:sldId id="276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132" autoAdjust="0"/>
  </p:normalViewPr>
  <p:slideViewPr>
    <p:cSldViewPr snapToGrid="0">
      <p:cViewPr varScale="1">
        <p:scale>
          <a:sx n="136" d="100"/>
          <a:sy n="136" d="100"/>
        </p:scale>
        <p:origin x="3510" y="126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8846E-D5F0-4607-899C-3C928CC8DB0C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70F5F-302C-4FAD-A096-CBE0B5F0C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91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049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93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6695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726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943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564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92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175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64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893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407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721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449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619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70F5F-302C-4FAD-A096-CBE0B5F0C93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94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73B6E-A3CA-49A6-8F90-7BEB25CE7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C1DFC8-19A5-4617-8E1B-5A9389DC4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D83EF-812D-4079-A47A-6F8353F0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AAA16-CDC6-4B9F-98BB-75A1AB502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A793F-9C02-4678-8502-B0436E534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87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EC02C-0613-4428-9F68-DDC98A208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5BED10-F192-433E-8826-C0E4B373C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846E1-4574-44B2-87D5-4AC40F810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5B64D-5AEB-4CC2-A8E9-A6554241C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FBD48-7818-4AD1-A3E3-CE72C8AB6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7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38A1B4-56B6-4AB2-8E3B-1EC1AFBDB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30F6A4-940F-49F2-A5E4-5FE9286A6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25A5B-3730-4D48-BA3F-5E79C32AF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A42E3-28C3-4378-B618-5C452BB37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F5F05-EAB3-4DBE-977D-1E362D892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79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78995-A96E-43FA-AE02-29F78519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49080-F303-4F87-B864-98BF5EE93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55D20-2E90-45AB-BAA9-25953BF72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809A1-9D43-4794-8066-84FFCC5B1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9A737-8C9C-44F4-ADB9-7CFA43CF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06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B10B8-C0B1-45A2-880B-EBC62FCC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C7FD7-6A3C-49E2-9353-28C09E725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2C264-9B2A-436C-ABAA-7A0D11AA8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5F111-E1F8-4984-9BD0-C660E2494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FE8D5-528D-4B41-9542-E14562DA7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76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82D68-45FC-4E3E-9F6A-BDAF6CD0F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C0E99-D86C-415B-8E65-6CC4D573ED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FA5CE-7737-4D0F-98BA-4A93B376E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2F18D-D2E5-4477-BE56-7F65C93B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F58AB-3F9E-408D-95F7-20D48B9F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6C5351-B631-4A5C-B4E2-672ACF6FA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48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97370-B881-4FA7-BB3F-6D0C2F1F1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A2BDF-25FD-4D91-A8A8-FAA5BA5DD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9D5979-CC04-4383-9DEB-8DEE04616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89B6F-A726-4F05-B2B7-6FBBDF5318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821A29-318F-49DD-A292-C2E500396B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4E02B4-33D5-4830-BCAF-2E505C96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73D2BB-9609-414D-B81A-57656B704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CC8F7C-DD5A-4BF1-A60F-E005A53E6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51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E0020-914F-4E48-95FE-663AAA03C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97D44E-7B72-4803-B4A3-CAC4E808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3234D3-274A-4DE2-A515-B62E3BCA9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FBB047-6898-4F4C-9C27-8F434855D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71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866B5C-AA35-4D20-A039-DBEF9BBA3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1CF942-0635-428E-9042-87113580D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E2729-E1F3-44E7-B040-295CDAF3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42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72799-8217-40F5-8814-73F4B001B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33FDE-A085-4A5C-9BEC-26AA55A3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520D50-F35F-4769-9D04-7AA534B59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2D3A31-1576-4601-948B-458F77D0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EE54F-8481-47FF-9277-540103C93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BF7FB-2E4D-4C43-AA9F-BBA384F5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13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60625-CA2D-4510-A385-5F2F1D5F0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F9AB52-B0D3-4A2C-87AF-E792C192F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F2428C-EBF2-4223-BD5B-F78DF4400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048A4-5F2E-4231-A8DB-FB1A854C0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63CE9-4038-4778-97E1-C30C5642C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0F6D7-0705-4281-9632-D6523CE39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60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B26F36-8074-42D1-A621-34F13777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E9B4C-0031-487C-B95C-F25F42A54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177EC-3D4A-4259-BE39-795980954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38AC9-DDBD-42B3-A261-4A507A9F8015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47966-EE6C-4CF0-87A7-0E8A24615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DFA73-D590-4725-82A4-3331FAA1DE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5885-7947-49D0-A6C1-DB30B0464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9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889290E-939E-4906-B46A-2B3A6BECC60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1" y="0"/>
            <a:ext cx="12192001" cy="6869440"/>
            <a:chOff x="-1" y="0"/>
            <a:chExt cx="12192001" cy="6869440"/>
          </a:xfrm>
        </p:grpSpPr>
        <p:pic>
          <p:nvPicPr>
            <p:cNvPr id="7" name="Picture 6" descr="Logo&#10;&#10;Description automatically generated">
              <a:extLst>
                <a:ext uri="{FF2B5EF4-FFF2-40B4-BE49-F238E27FC236}">
                  <a16:creationId xmlns:a16="http://schemas.microsoft.com/office/drawing/2014/main" id="{159AC3C3-C881-4B6B-87F9-90D1A081766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8" r="79271" b="76886"/>
            <a:stretch/>
          </p:blipFill>
          <p:spPr>
            <a:xfrm>
              <a:off x="-1" y="0"/>
              <a:ext cx="12188952" cy="6869440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EAAFE05A-EA32-4EF1-BF56-FCB792AE25D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8" r="5605" b="-1"/>
            <a:stretch/>
          </p:blipFill>
          <p:spPr>
            <a:xfrm>
              <a:off x="9609221" y="5405456"/>
              <a:ext cx="2582779" cy="1452544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60CF4E8-75D5-4B2F-A216-D5F46FD08406}"/>
              </a:ext>
            </a:extLst>
          </p:cNvPr>
          <p:cNvSpPr txBox="1"/>
          <p:nvPr/>
        </p:nvSpPr>
        <p:spPr>
          <a:xfrm>
            <a:off x="197877" y="2272386"/>
            <a:ext cx="117931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</a:rPr>
              <a:t>RECOGNITION SYSTEM</a:t>
            </a:r>
            <a:endParaRPr lang="en-GB" sz="7200" b="1" dirty="0">
              <a:solidFill>
                <a:schemeClr val="bg1"/>
              </a:solidFill>
            </a:endParaRPr>
          </a:p>
        </p:txBody>
      </p:sp>
      <p:pic>
        <p:nvPicPr>
          <p:cNvPr id="12" name="Picture 11" descr="Text, treemap chart&#10;&#10;Description automatically generated">
            <a:extLst>
              <a:ext uri="{FF2B5EF4-FFF2-40B4-BE49-F238E27FC236}">
                <a16:creationId xmlns:a16="http://schemas.microsoft.com/office/drawing/2014/main" id="{312E21F7-5299-47FC-A2B8-A639F373626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81" t="75694" r="781" b="6944"/>
          <a:stretch/>
        </p:blipFill>
        <p:spPr>
          <a:xfrm>
            <a:off x="209550" y="5334000"/>
            <a:ext cx="2247900" cy="119062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7C313F-9A74-3F94-473F-49356EBDFE8D}"/>
              </a:ext>
            </a:extLst>
          </p:cNvPr>
          <p:cNvSpPr txBox="1"/>
          <p:nvPr/>
        </p:nvSpPr>
        <p:spPr>
          <a:xfrm>
            <a:off x="282748" y="3987859"/>
            <a:ext cx="11793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Kia </a:t>
            </a:r>
            <a:r>
              <a:rPr lang="en-US" sz="2400" b="1" dirty="0" err="1">
                <a:solidFill>
                  <a:schemeClr val="bg1"/>
                </a:solidFill>
              </a:rPr>
              <a:t>ora</a:t>
            </a:r>
            <a:r>
              <a:rPr lang="en-US" sz="2400" b="1" dirty="0">
                <a:solidFill>
                  <a:schemeClr val="bg1"/>
                </a:solidFill>
              </a:rPr>
              <a:t>!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We will be getting started shortly.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10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3" y="1"/>
            <a:ext cx="8758137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does it work?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253891" y="1331782"/>
            <a:ext cx="1168421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Select</a:t>
            </a:r>
            <a:r>
              <a:rPr lang="mi-NZ" sz="2800" b="1" dirty="0"/>
              <a:t> and </a:t>
            </a:r>
            <a:r>
              <a:rPr lang="mi-NZ" sz="2800" b="1" dirty="0" err="1"/>
              <a:t>complete</a:t>
            </a:r>
            <a:r>
              <a:rPr lang="mi-NZ" sz="2800" b="1" dirty="0"/>
              <a:t> </a:t>
            </a:r>
            <a:r>
              <a:rPr lang="mi-NZ" sz="2800" b="1" dirty="0" err="1"/>
              <a:t>objectives</a:t>
            </a:r>
            <a:r>
              <a:rPr lang="mi-NZ" sz="2800" b="1" dirty="0"/>
              <a:t> </a:t>
            </a:r>
            <a:r>
              <a:rPr lang="mi-NZ" sz="2800" b="1" dirty="0" err="1"/>
              <a:t>across</a:t>
            </a:r>
            <a:r>
              <a:rPr lang="mi-NZ" sz="2800" b="1" dirty="0"/>
              <a:t> </a:t>
            </a:r>
            <a:r>
              <a:rPr lang="mi-NZ" sz="2800" b="1" dirty="0" err="1"/>
              <a:t>no</a:t>
            </a:r>
            <a:r>
              <a:rPr lang="mi-NZ" sz="2800" b="1" dirty="0"/>
              <a:t> </a:t>
            </a:r>
            <a:r>
              <a:rPr lang="mi-NZ" sz="2800" b="1" dirty="0" err="1"/>
              <a:t>fewer</a:t>
            </a:r>
            <a:r>
              <a:rPr lang="mi-NZ" sz="2800" b="1" dirty="0"/>
              <a:t> </a:t>
            </a:r>
            <a:r>
              <a:rPr lang="mi-NZ" sz="2800" b="1" dirty="0" err="1"/>
              <a:t>than</a:t>
            </a:r>
            <a:r>
              <a:rPr lang="mi-NZ" sz="2800" b="1" dirty="0"/>
              <a:t> </a:t>
            </a:r>
            <a:r>
              <a:rPr lang="mi-NZ" sz="2800" b="1" dirty="0" err="1"/>
              <a:t>two</a:t>
            </a:r>
            <a:r>
              <a:rPr lang="mi-NZ" sz="2800" b="1" dirty="0"/>
              <a:t> </a:t>
            </a:r>
            <a:r>
              <a:rPr lang="mi-NZ" sz="2800" b="1" dirty="0" err="1"/>
              <a:t>domains</a:t>
            </a:r>
            <a:r>
              <a:rPr lang="mi-NZ" sz="2800" b="1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/>
              <a:t>Te Tiriti </a:t>
            </a:r>
            <a:r>
              <a:rPr lang="mi-NZ" sz="2800" b="1" dirty="0" err="1"/>
              <a:t>principles</a:t>
            </a:r>
            <a:r>
              <a:rPr lang="mi-NZ" sz="2800" b="1" dirty="0"/>
              <a:t> and </a:t>
            </a:r>
            <a:r>
              <a:rPr lang="mi-NZ" sz="2800" b="1" dirty="0" err="1"/>
              <a:t>cultural</a:t>
            </a:r>
            <a:r>
              <a:rPr lang="mi-NZ" sz="2800" b="1" dirty="0"/>
              <a:t> </a:t>
            </a:r>
            <a:r>
              <a:rPr lang="mi-NZ" sz="2800" b="1" dirty="0" err="1"/>
              <a:t>safety</a:t>
            </a:r>
            <a:r>
              <a:rPr lang="mi-NZ" sz="2800" b="1" dirty="0"/>
              <a:t> </a:t>
            </a:r>
            <a:r>
              <a:rPr lang="mi-NZ" sz="2800" b="1" dirty="0" err="1"/>
              <a:t>must</a:t>
            </a:r>
            <a:r>
              <a:rPr lang="mi-NZ" sz="2800" b="1" dirty="0"/>
              <a:t> </a:t>
            </a:r>
            <a:r>
              <a:rPr lang="mi-NZ" sz="2800" b="1" dirty="0" err="1"/>
              <a:t>be</a:t>
            </a:r>
            <a:r>
              <a:rPr lang="mi-NZ" sz="2800" b="1" dirty="0"/>
              <a:t> “</a:t>
            </a:r>
            <a:r>
              <a:rPr lang="mi-NZ" sz="2800" b="1" dirty="0" err="1"/>
              <a:t>woven</a:t>
            </a:r>
            <a:r>
              <a:rPr lang="mi-NZ" sz="2800" b="1" dirty="0"/>
              <a:t> </a:t>
            </a:r>
            <a:r>
              <a:rPr lang="mi-NZ" sz="2800" b="1" dirty="0" err="1"/>
              <a:t>into</a:t>
            </a:r>
            <a:r>
              <a:rPr lang="mi-NZ" sz="2800" b="1" dirty="0"/>
              <a:t>”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objectives</a:t>
            </a:r>
            <a:r>
              <a:rPr lang="mi-NZ" sz="2800" b="1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/>
              <a:t>For </a:t>
            </a:r>
            <a:r>
              <a:rPr lang="mi-NZ" sz="2800" b="1" dirty="0" err="1"/>
              <a:t>Recognition</a:t>
            </a:r>
            <a:r>
              <a:rPr lang="mi-NZ" sz="2800" b="1" dirty="0"/>
              <a:t> </a:t>
            </a:r>
            <a:r>
              <a:rPr lang="mi-NZ" sz="2800" b="1" dirty="0" err="1"/>
              <a:t>Step</a:t>
            </a:r>
            <a:r>
              <a:rPr lang="mi-NZ" sz="2800" b="1" dirty="0"/>
              <a:t> 9: </a:t>
            </a:r>
            <a:r>
              <a:rPr lang="mi-NZ" sz="2800" dirty="0" err="1"/>
              <a:t>Objectives</a:t>
            </a:r>
            <a:r>
              <a:rPr lang="mi-NZ" sz="2800" dirty="0"/>
              <a:t> </a:t>
            </a:r>
            <a:r>
              <a:rPr lang="mi-NZ" sz="2800" dirty="0" err="1"/>
              <a:t>chosen</a:t>
            </a:r>
            <a:r>
              <a:rPr lang="mi-NZ" sz="2800" dirty="0"/>
              <a:t> </a:t>
            </a:r>
            <a:r>
              <a:rPr lang="mi-NZ" sz="2800" dirty="0" err="1"/>
              <a:t>from</a:t>
            </a:r>
            <a:r>
              <a:rPr lang="mi-NZ" sz="2800" dirty="0"/>
              <a:t> </a:t>
            </a:r>
            <a:r>
              <a:rPr lang="mi-NZ" sz="2800" dirty="0" err="1"/>
              <a:t>the</a:t>
            </a:r>
            <a:r>
              <a:rPr lang="mi-NZ" sz="2800" dirty="0"/>
              <a:t> “</a:t>
            </a:r>
            <a:r>
              <a:rPr lang="mi-NZ" sz="2800" dirty="0" err="1"/>
              <a:t>Further</a:t>
            </a:r>
            <a:r>
              <a:rPr lang="mi-NZ" sz="2800" dirty="0"/>
              <a:t> </a:t>
            </a:r>
            <a:r>
              <a:rPr lang="mi-NZ" sz="2800" dirty="0" err="1"/>
              <a:t>Developing</a:t>
            </a:r>
            <a:r>
              <a:rPr lang="mi-NZ" sz="2800" dirty="0"/>
              <a:t> </a:t>
            </a:r>
            <a:r>
              <a:rPr lang="mi-NZ" sz="2800" dirty="0" err="1"/>
              <a:t>Knowledge</a:t>
            </a:r>
            <a:r>
              <a:rPr lang="mi-NZ" sz="2800" dirty="0"/>
              <a:t> and </a:t>
            </a:r>
            <a:r>
              <a:rPr lang="mi-NZ" sz="2800" dirty="0" err="1"/>
              <a:t>Skills</a:t>
            </a:r>
            <a:r>
              <a:rPr lang="mi-NZ" sz="2800" dirty="0"/>
              <a:t>” </a:t>
            </a:r>
            <a:r>
              <a:rPr lang="mi-NZ" sz="2800" dirty="0" err="1"/>
              <a:t>growth</a:t>
            </a:r>
            <a:r>
              <a:rPr lang="mi-NZ" sz="2800" dirty="0"/>
              <a:t> </a:t>
            </a:r>
            <a:r>
              <a:rPr lang="mi-NZ" sz="2800" dirty="0" err="1"/>
              <a:t>ring</a:t>
            </a:r>
            <a:r>
              <a:rPr lang="mi-NZ" sz="2800" dirty="0"/>
              <a:t>, or </a:t>
            </a:r>
            <a:r>
              <a:rPr lang="mi-NZ" sz="2800" dirty="0" err="1"/>
              <a:t>higher</a:t>
            </a:r>
            <a:r>
              <a:rPr lang="mi-NZ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/>
              <a:t>For </a:t>
            </a:r>
            <a:r>
              <a:rPr lang="mi-NZ" sz="2800" b="1" dirty="0" err="1"/>
              <a:t>Recognition</a:t>
            </a:r>
            <a:r>
              <a:rPr lang="mi-NZ" sz="2800" b="1" dirty="0"/>
              <a:t> </a:t>
            </a:r>
            <a:r>
              <a:rPr lang="mi-NZ" sz="2800" b="1" dirty="0" err="1"/>
              <a:t>Step</a:t>
            </a:r>
            <a:r>
              <a:rPr lang="mi-NZ" sz="2800" b="1" dirty="0"/>
              <a:t> 10: </a:t>
            </a:r>
            <a:r>
              <a:rPr lang="mi-NZ" sz="2800" dirty="0" err="1"/>
              <a:t>Objectives</a:t>
            </a:r>
            <a:r>
              <a:rPr lang="mi-NZ" sz="2800" dirty="0"/>
              <a:t> </a:t>
            </a:r>
            <a:r>
              <a:rPr lang="mi-NZ" sz="2800" dirty="0" err="1"/>
              <a:t>chosen</a:t>
            </a:r>
            <a:r>
              <a:rPr lang="mi-NZ" sz="2800" dirty="0"/>
              <a:t> </a:t>
            </a:r>
            <a:r>
              <a:rPr lang="mi-NZ" sz="2800" dirty="0" err="1"/>
              <a:t>from</a:t>
            </a:r>
            <a:r>
              <a:rPr lang="mi-NZ" sz="2800" dirty="0"/>
              <a:t> “</a:t>
            </a:r>
            <a:r>
              <a:rPr lang="mi-NZ" sz="2800" dirty="0" err="1"/>
              <a:t>Becoming</a:t>
            </a:r>
            <a:r>
              <a:rPr lang="mi-NZ" sz="2800" dirty="0"/>
              <a:t> </a:t>
            </a:r>
            <a:r>
              <a:rPr lang="mi-NZ" sz="2800" dirty="0" err="1"/>
              <a:t>Expert</a:t>
            </a:r>
            <a:r>
              <a:rPr lang="mi-NZ" sz="2800" dirty="0"/>
              <a:t>” </a:t>
            </a:r>
            <a:r>
              <a:rPr lang="mi-NZ" sz="2800" dirty="0" err="1"/>
              <a:t>growth</a:t>
            </a:r>
            <a:r>
              <a:rPr lang="mi-NZ" sz="2800" dirty="0"/>
              <a:t> </a:t>
            </a:r>
            <a:r>
              <a:rPr lang="mi-NZ" sz="2800" dirty="0" err="1"/>
              <a:t>ring</a:t>
            </a:r>
            <a:r>
              <a:rPr lang="mi-NZ" sz="2800" dirty="0"/>
              <a:t>, or </a:t>
            </a:r>
            <a:r>
              <a:rPr lang="mi-NZ" sz="2800" dirty="0" err="1"/>
              <a:t>higher</a:t>
            </a:r>
            <a:r>
              <a:rPr lang="mi-NZ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/>
              <a:t>For </a:t>
            </a:r>
            <a:r>
              <a:rPr lang="mi-NZ" sz="2800" b="1" dirty="0" err="1"/>
              <a:t>Step</a:t>
            </a:r>
            <a:r>
              <a:rPr lang="mi-NZ" sz="2800" b="1" dirty="0"/>
              <a:t> DF4: </a:t>
            </a:r>
            <a:r>
              <a:rPr lang="mi-NZ" sz="2800" dirty="0" err="1"/>
              <a:t>Objectives</a:t>
            </a:r>
            <a:r>
              <a:rPr lang="mi-NZ" sz="2800" dirty="0"/>
              <a:t> </a:t>
            </a:r>
            <a:r>
              <a:rPr lang="mi-NZ" sz="2800" dirty="0" err="1"/>
              <a:t>chosen</a:t>
            </a:r>
            <a:r>
              <a:rPr lang="mi-NZ" sz="2800" dirty="0"/>
              <a:t> </a:t>
            </a:r>
            <a:r>
              <a:rPr lang="mi-NZ" sz="2800" dirty="0" err="1"/>
              <a:t>from</a:t>
            </a:r>
            <a:r>
              <a:rPr lang="mi-NZ" sz="2800" dirty="0"/>
              <a:t> “</a:t>
            </a:r>
            <a:r>
              <a:rPr lang="mi-NZ" sz="2800" dirty="0" err="1"/>
              <a:t>Acknowledged</a:t>
            </a:r>
            <a:r>
              <a:rPr lang="mi-NZ" sz="2800" dirty="0"/>
              <a:t> </a:t>
            </a:r>
            <a:r>
              <a:rPr lang="mi-NZ" sz="2800" dirty="0" err="1"/>
              <a:t>Leader</a:t>
            </a:r>
            <a:r>
              <a:rPr lang="mi-NZ" sz="2800" dirty="0"/>
              <a:t>” </a:t>
            </a:r>
            <a:r>
              <a:rPr lang="mi-NZ" sz="2800" dirty="0" err="1"/>
              <a:t>growth</a:t>
            </a:r>
            <a:r>
              <a:rPr lang="mi-NZ" sz="2800" dirty="0"/>
              <a:t> </a:t>
            </a:r>
            <a:r>
              <a:rPr lang="mi-NZ" sz="2800" dirty="0" err="1"/>
              <a:t>ring</a:t>
            </a:r>
            <a:r>
              <a:rPr lang="mi-NZ" sz="2800" dirty="0"/>
              <a:t>, and one </a:t>
            </a:r>
            <a:r>
              <a:rPr lang="mi-NZ" sz="2800" dirty="0" err="1"/>
              <a:t>objective</a:t>
            </a:r>
            <a:r>
              <a:rPr lang="mi-NZ" sz="2800" dirty="0"/>
              <a:t> </a:t>
            </a:r>
            <a:r>
              <a:rPr lang="mi-NZ" sz="2800" dirty="0" err="1"/>
              <a:t>must</a:t>
            </a:r>
            <a:r>
              <a:rPr lang="mi-NZ" sz="2800" dirty="0"/>
              <a:t> </a:t>
            </a:r>
            <a:r>
              <a:rPr lang="mi-NZ" sz="2800" dirty="0" err="1"/>
              <a:t>be</a:t>
            </a:r>
            <a:r>
              <a:rPr lang="mi-NZ" sz="2800" dirty="0"/>
              <a:t> </a:t>
            </a:r>
            <a:r>
              <a:rPr lang="mi-NZ" sz="2800" dirty="0" err="1"/>
              <a:t>from</a:t>
            </a:r>
            <a:r>
              <a:rPr lang="mi-NZ" sz="2800" dirty="0"/>
              <a:t> </a:t>
            </a:r>
            <a:r>
              <a:rPr lang="mi-NZ" sz="2800" dirty="0" err="1"/>
              <a:t>the</a:t>
            </a:r>
            <a:r>
              <a:rPr lang="mi-NZ" sz="2800" dirty="0"/>
              <a:t> “</a:t>
            </a:r>
            <a:r>
              <a:rPr lang="mi-NZ" sz="2800" dirty="0" err="1"/>
              <a:t>Leadership</a:t>
            </a:r>
            <a:r>
              <a:rPr lang="mi-NZ" sz="2800" dirty="0"/>
              <a:t> and </a:t>
            </a:r>
            <a:r>
              <a:rPr lang="mi-NZ" sz="2800" dirty="0" err="1"/>
              <a:t>Managemnet</a:t>
            </a:r>
            <a:r>
              <a:rPr lang="mi-NZ" sz="2800" dirty="0"/>
              <a:t>” </a:t>
            </a:r>
            <a:r>
              <a:rPr lang="mi-NZ" sz="2800" dirty="0" err="1"/>
              <a:t>domain</a:t>
            </a:r>
            <a:r>
              <a:rPr lang="mi-NZ" sz="2800" dirty="0"/>
              <a:t>.</a:t>
            </a:r>
            <a:endParaRPr lang="mi-NZ" sz="2800" b="1" dirty="0"/>
          </a:p>
        </p:txBody>
      </p:sp>
    </p:spTree>
    <p:extLst>
      <p:ext uri="{BB962C8B-B14F-4D97-AF65-F5344CB8AC3E}">
        <p14:creationId xmlns:p14="http://schemas.microsoft.com/office/powerpoint/2010/main" val="3232807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3" y="1"/>
            <a:ext cx="8758137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does it work?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253891" y="1351508"/>
            <a:ext cx="1168421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There</a:t>
            </a:r>
            <a:r>
              <a:rPr lang="mi-NZ" sz="2800" b="1" dirty="0"/>
              <a:t> </a:t>
            </a:r>
            <a:r>
              <a:rPr lang="mi-NZ" sz="2800" b="1" dirty="0" err="1"/>
              <a:t>is</a:t>
            </a:r>
            <a:r>
              <a:rPr lang="mi-NZ" sz="2800" b="1" dirty="0"/>
              <a:t> </a:t>
            </a:r>
            <a:r>
              <a:rPr lang="mi-NZ" sz="2800" b="1" dirty="0" err="1"/>
              <a:t>no</a:t>
            </a:r>
            <a:r>
              <a:rPr lang="mi-NZ" sz="2800" b="1" dirty="0"/>
              <a:t> </a:t>
            </a:r>
            <a:r>
              <a:rPr lang="mi-NZ" sz="2800" b="1" dirty="0" err="1"/>
              <a:t>set</a:t>
            </a:r>
            <a:r>
              <a:rPr lang="mi-NZ" sz="2800" b="1" dirty="0"/>
              <a:t> </a:t>
            </a:r>
            <a:r>
              <a:rPr lang="mi-NZ" sz="2800" b="1" dirty="0" err="1"/>
              <a:t>number</a:t>
            </a:r>
            <a:r>
              <a:rPr lang="mi-NZ" sz="2800" b="1" dirty="0"/>
              <a:t> of </a:t>
            </a:r>
            <a:r>
              <a:rPr lang="mi-NZ" sz="2800" b="1" dirty="0" err="1"/>
              <a:t>objectives</a:t>
            </a:r>
            <a:r>
              <a:rPr lang="mi-NZ" sz="2800" b="1" dirty="0"/>
              <a:t> (</a:t>
            </a:r>
            <a:r>
              <a:rPr lang="mi-NZ" sz="2800" b="1" dirty="0" err="1"/>
              <a:t>minimum</a:t>
            </a:r>
            <a:r>
              <a:rPr lang="mi-NZ" sz="2800" b="1" dirty="0"/>
              <a:t> </a:t>
            </a:r>
            <a:r>
              <a:rPr lang="mi-NZ" sz="2800" b="1" dirty="0" err="1"/>
              <a:t>is</a:t>
            </a:r>
            <a:r>
              <a:rPr lang="mi-NZ" sz="2800" b="1" dirty="0"/>
              <a:t> 2).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Decision</a:t>
            </a:r>
            <a:r>
              <a:rPr lang="mi-NZ" sz="2800" dirty="0"/>
              <a:t> </a:t>
            </a:r>
            <a:r>
              <a:rPr lang="mi-NZ" sz="2800" dirty="0" err="1"/>
              <a:t>between</a:t>
            </a:r>
            <a:r>
              <a:rPr lang="mi-NZ" sz="2800" dirty="0"/>
              <a:t> </a:t>
            </a:r>
            <a:r>
              <a:rPr lang="mi-NZ" sz="2800" dirty="0" err="1"/>
              <a:t>member</a:t>
            </a:r>
            <a:r>
              <a:rPr lang="mi-NZ" sz="2800" dirty="0"/>
              <a:t> and Manager </a:t>
            </a:r>
            <a:r>
              <a:rPr lang="mi-NZ" sz="2800" dirty="0" err="1"/>
              <a:t>about</a:t>
            </a:r>
            <a:r>
              <a:rPr lang="mi-NZ" sz="2800" dirty="0"/>
              <a:t> </a:t>
            </a:r>
            <a:r>
              <a:rPr lang="mi-NZ" sz="2800" dirty="0" err="1"/>
              <a:t>what</a:t>
            </a:r>
            <a:r>
              <a:rPr lang="mi-NZ" sz="2800" dirty="0"/>
              <a:t> </a:t>
            </a:r>
            <a:r>
              <a:rPr lang="mi-NZ" sz="2800" dirty="0" err="1"/>
              <a:t>is</a:t>
            </a:r>
            <a:r>
              <a:rPr lang="mi-NZ" sz="2800" dirty="0"/>
              <a:t> </a:t>
            </a:r>
            <a:r>
              <a:rPr lang="mi-NZ" sz="2800" dirty="0" err="1"/>
              <a:t>reasonable</a:t>
            </a:r>
            <a:r>
              <a:rPr lang="mi-NZ" sz="2800" dirty="0"/>
              <a:t>, and </a:t>
            </a:r>
            <a:r>
              <a:rPr lang="mi-NZ" sz="2800" dirty="0" err="1"/>
              <a:t>contributes</a:t>
            </a:r>
            <a:r>
              <a:rPr lang="mi-NZ" sz="2800" dirty="0"/>
              <a:t> </a:t>
            </a:r>
            <a:r>
              <a:rPr lang="mi-NZ" sz="2800" dirty="0" err="1"/>
              <a:t>to</a:t>
            </a:r>
            <a:r>
              <a:rPr lang="mi-NZ" sz="2800" dirty="0"/>
              <a:t> </a:t>
            </a:r>
            <a:r>
              <a:rPr lang="mi-NZ" sz="2800" dirty="0" err="1"/>
              <a:t>service</a:t>
            </a:r>
            <a:r>
              <a:rPr lang="mi-NZ" sz="2800" dirty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Eg</a:t>
            </a:r>
            <a:r>
              <a:rPr lang="mi-NZ" sz="2800" dirty="0"/>
              <a:t>. </a:t>
            </a:r>
            <a:r>
              <a:rPr lang="mi-NZ" sz="2800" dirty="0" err="1"/>
              <a:t>Could</a:t>
            </a:r>
            <a:r>
              <a:rPr lang="mi-NZ" sz="2800" dirty="0"/>
              <a:t> </a:t>
            </a:r>
            <a:r>
              <a:rPr lang="mi-NZ" sz="2800" dirty="0" err="1"/>
              <a:t>be</a:t>
            </a:r>
            <a:r>
              <a:rPr lang="mi-NZ" sz="2800" dirty="0"/>
              <a:t> one </a:t>
            </a:r>
            <a:r>
              <a:rPr lang="mi-NZ" sz="2800" dirty="0" err="1"/>
              <a:t>big</a:t>
            </a:r>
            <a:r>
              <a:rPr lang="mi-NZ" sz="2800" dirty="0"/>
              <a:t> </a:t>
            </a:r>
            <a:r>
              <a:rPr lang="mi-NZ" sz="2800" dirty="0" err="1"/>
              <a:t>project</a:t>
            </a:r>
            <a:r>
              <a:rPr lang="mi-NZ" sz="2800" dirty="0"/>
              <a:t>, </a:t>
            </a:r>
            <a:r>
              <a:rPr lang="mi-NZ" sz="2800" dirty="0" err="1"/>
              <a:t>could</a:t>
            </a:r>
            <a:r>
              <a:rPr lang="mi-NZ" sz="2800" dirty="0"/>
              <a:t> </a:t>
            </a:r>
            <a:r>
              <a:rPr lang="mi-NZ" sz="2800" dirty="0" err="1"/>
              <a:t>be</a:t>
            </a:r>
            <a:r>
              <a:rPr lang="mi-NZ" sz="2800" dirty="0"/>
              <a:t> </a:t>
            </a:r>
            <a:r>
              <a:rPr lang="mi-NZ" sz="2800" dirty="0" err="1"/>
              <a:t>multiple</a:t>
            </a:r>
            <a:r>
              <a:rPr lang="mi-NZ" sz="2800" dirty="0"/>
              <a:t> </a:t>
            </a:r>
            <a:r>
              <a:rPr lang="mi-NZ" sz="2800" dirty="0" err="1"/>
              <a:t>smaller</a:t>
            </a:r>
            <a:r>
              <a:rPr lang="mi-NZ" sz="2800" dirty="0"/>
              <a:t> </a:t>
            </a:r>
            <a:r>
              <a:rPr lang="mi-NZ" sz="2800" dirty="0" err="1"/>
              <a:t>ones</a:t>
            </a:r>
            <a:r>
              <a:rPr lang="mi-NZ" sz="2800" dirty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mi-NZ" sz="2800" dirty="0"/>
          </a:p>
          <a:p>
            <a:pPr lvl="1"/>
            <a:endParaRPr lang="mi-N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Previous</a:t>
            </a:r>
            <a:r>
              <a:rPr lang="mi-NZ" sz="2800" b="1" dirty="0"/>
              <a:t> work </a:t>
            </a:r>
            <a:r>
              <a:rPr lang="mi-NZ" sz="2800" b="1" dirty="0" err="1"/>
              <a:t>may</a:t>
            </a:r>
            <a:r>
              <a:rPr lang="mi-NZ" sz="2800" b="1" dirty="0"/>
              <a:t> </a:t>
            </a:r>
            <a:r>
              <a:rPr lang="mi-NZ" sz="2800" b="1" dirty="0" err="1"/>
              <a:t>be</a:t>
            </a:r>
            <a:r>
              <a:rPr lang="mi-NZ" sz="2800" b="1" dirty="0"/>
              <a:t> </a:t>
            </a:r>
            <a:r>
              <a:rPr lang="mi-NZ" sz="2800" b="1" dirty="0" err="1"/>
              <a:t>considered</a:t>
            </a:r>
            <a:r>
              <a:rPr lang="mi-NZ" sz="2800" b="1" dirty="0"/>
              <a:t> </a:t>
            </a:r>
            <a:r>
              <a:rPr lang="mi-NZ" sz="2800" b="1" dirty="0" err="1"/>
              <a:t>as</a:t>
            </a:r>
            <a:r>
              <a:rPr lang="mi-NZ" sz="2800" b="1" dirty="0"/>
              <a:t> </a:t>
            </a:r>
            <a:r>
              <a:rPr lang="mi-NZ" sz="2800" b="1" dirty="0" err="1"/>
              <a:t>part</a:t>
            </a:r>
            <a:r>
              <a:rPr lang="mi-NZ" sz="2800" b="1" dirty="0"/>
              <a:t> of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recognition</a:t>
            </a:r>
            <a:r>
              <a:rPr lang="mi-NZ" sz="2800" b="1" dirty="0"/>
              <a:t> </a:t>
            </a:r>
            <a:r>
              <a:rPr lang="mi-NZ" sz="2800" b="1" dirty="0" err="1"/>
              <a:t>process</a:t>
            </a:r>
            <a:r>
              <a:rPr lang="mi-NZ" sz="2800" b="1" dirty="0"/>
              <a:t>, </a:t>
            </a:r>
            <a:r>
              <a:rPr lang="mi-NZ" sz="2800" b="1" dirty="0" err="1"/>
              <a:t>but</a:t>
            </a:r>
            <a:r>
              <a:rPr lang="mi-NZ" sz="2800" b="1" dirty="0"/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It</a:t>
            </a:r>
            <a:r>
              <a:rPr lang="mi-NZ" sz="2800" dirty="0"/>
              <a:t> </a:t>
            </a:r>
            <a:r>
              <a:rPr lang="mi-NZ" sz="2800" dirty="0" err="1"/>
              <a:t>must</a:t>
            </a:r>
            <a:r>
              <a:rPr lang="mi-NZ" sz="2800" dirty="0"/>
              <a:t> </a:t>
            </a:r>
            <a:r>
              <a:rPr lang="mi-NZ" sz="2800" dirty="0" err="1"/>
              <a:t>have</a:t>
            </a:r>
            <a:r>
              <a:rPr lang="mi-NZ" sz="2800" dirty="0"/>
              <a:t> </a:t>
            </a:r>
            <a:r>
              <a:rPr lang="mi-NZ" sz="2800" dirty="0" err="1"/>
              <a:t>been</a:t>
            </a:r>
            <a:r>
              <a:rPr lang="mi-NZ" sz="2800" dirty="0"/>
              <a:t> </a:t>
            </a:r>
            <a:r>
              <a:rPr lang="mi-NZ" sz="2800" dirty="0" err="1"/>
              <a:t>done</a:t>
            </a:r>
            <a:r>
              <a:rPr lang="mi-NZ" sz="2800" dirty="0"/>
              <a:t> </a:t>
            </a:r>
            <a:r>
              <a:rPr lang="mi-NZ" sz="2800" dirty="0" err="1"/>
              <a:t>within</a:t>
            </a:r>
            <a:r>
              <a:rPr lang="mi-NZ" sz="2800" dirty="0"/>
              <a:t> a </a:t>
            </a:r>
            <a:r>
              <a:rPr lang="mi-NZ" sz="2800" dirty="0" err="1"/>
              <a:t>reasonable</a:t>
            </a:r>
            <a:r>
              <a:rPr lang="mi-NZ" sz="2800" dirty="0"/>
              <a:t> </a:t>
            </a:r>
            <a:r>
              <a:rPr lang="mi-NZ" sz="2800" dirty="0" err="1"/>
              <a:t>timeframe</a:t>
            </a:r>
            <a:r>
              <a:rPr lang="mi-NZ" sz="2800" dirty="0"/>
              <a:t> </a:t>
            </a:r>
            <a:r>
              <a:rPr lang="mi-NZ" sz="2800" dirty="0" err="1"/>
              <a:t>prior</a:t>
            </a:r>
            <a:r>
              <a:rPr lang="mi-NZ" sz="2800" dirty="0"/>
              <a:t> </a:t>
            </a:r>
            <a:r>
              <a:rPr lang="mi-NZ" sz="2800" dirty="0" err="1"/>
              <a:t>to</a:t>
            </a:r>
            <a:r>
              <a:rPr lang="mi-NZ" sz="2800" dirty="0"/>
              <a:t> </a:t>
            </a:r>
            <a:r>
              <a:rPr lang="mi-NZ" sz="2800" dirty="0" err="1"/>
              <a:t>the</a:t>
            </a:r>
            <a:r>
              <a:rPr lang="mi-NZ" sz="2800" dirty="0"/>
              <a:t> </a:t>
            </a:r>
            <a:r>
              <a:rPr lang="mi-NZ" sz="2800" dirty="0" err="1"/>
              <a:t>initiation</a:t>
            </a:r>
            <a:r>
              <a:rPr lang="mi-NZ" sz="2800" dirty="0"/>
              <a:t> of </a:t>
            </a:r>
            <a:r>
              <a:rPr lang="mi-NZ" sz="2800" dirty="0" err="1"/>
              <a:t>the</a:t>
            </a:r>
            <a:r>
              <a:rPr lang="mi-NZ" sz="2800" dirty="0"/>
              <a:t> </a:t>
            </a:r>
            <a:r>
              <a:rPr lang="mi-NZ" sz="2800" dirty="0" err="1"/>
              <a:t>recognition</a:t>
            </a:r>
            <a:r>
              <a:rPr lang="mi-NZ" sz="2800" dirty="0"/>
              <a:t> </a:t>
            </a:r>
            <a:r>
              <a:rPr lang="mi-NZ" sz="2800" dirty="0" err="1"/>
              <a:t>process</a:t>
            </a:r>
            <a:r>
              <a:rPr lang="mi-NZ" sz="2800" dirty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It</a:t>
            </a:r>
            <a:r>
              <a:rPr lang="mi-NZ" sz="2800" dirty="0"/>
              <a:t> </a:t>
            </a:r>
            <a:r>
              <a:rPr lang="mi-NZ" sz="2800" dirty="0" err="1"/>
              <a:t>must</a:t>
            </a:r>
            <a:r>
              <a:rPr lang="mi-NZ" sz="2800" dirty="0"/>
              <a:t> </a:t>
            </a:r>
            <a:r>
              <a:rPr lang="mi-NZ" sz="2800" dirty="0" err="1"/>
              <a:t>have</a:t>
            </a:r>
            <a:r>
              <a:rPr lang="mi-NZ" sz="2800" dirty="0"/>
              <a:t> </a:t>
            </a:r>
            <a:r>
              <a:rPr lang="mi-NZ" sz="2800" dirty="0" err="1"/>
              <a:t>continued</a:t>
            </a:r>
            <a:r>
              <a:rPr lang="mi-NZ" sz="2800" dirty="0"/>
              <a:t> </a:t>
            </a:r>
            <a:r>
              <a:rPr lang="mi-NZ" sz="2800" dirty="0" err="1"/>
              <a:t>relevance</a:t>
            </a:r>
            <a:r>
              <a:rPr lang="mi-NZ" sz="2800" dirty="0"/>
              <a:t> </a:t>
            </a:r>
            <a:r>
              <a:rPr lang="mi-NZ" sz="2800" dirty="0" err="1"/>
              <a:t>to</a:t>
            </a:r>
            <a:r>
              <a:rPr lang="mi-NZ" sz="2800" dirty="0"/>
              <a:t> </a:t>
            </a:r>
            <a:r>
              <a:rPr lang="mi-NZ" sz="2800" dirty="0" err="1"/>
              <a:t>the</a:t>
            </a:r>
            <a:r>
              <a:rPr lang="mi-NZ" sz="2800" dirty="0"/>
              <a:t> </a:t>
            </a:r>
            <a:r>
              <a:rPr lang="mi-NZ" sz="2800" dirty="0" err="1"/>
              <a:t>service</a:t>
            </a:r>
            <a:r>
              <a:rPr lang="mi-NZ" sz="2800" dirty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/>
              <a:t>The </a:t>
            </a:r>
            <a:r>
              <a:rPr lang="mi-NZ" sz="2800" dirty="0" err="1"/>
              <a:t>member</a:t>
            </a:r>
            <a:r>
              <a:rPr lang="mi-NZ" sz="2800" dirty="0"/>
              <a:t> </a:t>
            </a:r>
            <a:r>
              <a:rPr lang="mi-NZ" sz="2800" dirty="0" err="1"/>
              <a:t>will</a:t>
            </a:r>
            <a:r>
              <a:rPr lang="mi-NZ" sz="2800" dirty="0"/>
              <a:t> </a:t>
            </a:r>
            <a:r>
              <a:rPr lang="mi-NZ" sz="2800" dirty="0" err="1"/>
              <a:t>need</a:t>
            </a:r>
            <a:r>
              <a:rPr lang="mi-NZ" sz="2800" dirty="0"/>
              <a:t> </a:t>
            </a:r>
            <a:r>
              <a:rPr lang="mi-NZ" sz="2800" dirty="0" err="1"/>
              <a:t>to</a:t>
            </a:r>
            <a:r>
              <a:rPr lang="mi-NZ" sz="2800" dirty="0"/>
              <a:t> </a:t>
            </a:r>
            <a:r>
              <a:rPr lang="mi-NZ" sz="2800" dirty="0" err="1"/>
              <a:t>show</a:t>
            </a:r>
            <a:r>
              <a:rPr lang="mi-NZ" sz="2800" dirty="0"/>
              <a:t> </a:t>
            </a:r>
            <a:r>
              <a:rPr lang="mi-NZ" sz="2800" dirty="0" err="1"/>
              <a:t>some</a:t>
            </a:r>
            <a:r>
              <a:rPr lang="mi-NZ" sz="2800" dirty="0"/>
              <a:t> </a:t>
            </a:r>
            <a:r>
              <a:rPr lang="mi-NZ" sz="2800" dirty="0" err="1"/>
              <a:t>kind</a:t>
            </a:r>
            <a:r>
              <a:rPr lang="mi-NZ" sz="2800" dirty="0"/>
              <a:t> of </a:t>
            </a:r>
            <a:r>
              <a:rPr lang="mi-NZ" sz="2800" dirty="0" err="1"/>
              <a:t>additional</a:t>
            </a:r>
            <a:r>
              <a:rPr lang="mi-NZ" sz="2800" dirty="0"/>
              <a:t> </a:t>
            </a:r>
            <a:r>
              <a:rPr lang="mi-NZ" sz="2800" dirty="0" err="1"/>
              <a:t>development</a:t>
            </a:r>
            <a:r>
              <a:rPr lang="mi-NZ" sz="2800" dirty="0"/>
              <a:t> or </a:t>
            </a:r>
            <a:r>
              <a:rPr lang="mi-NZ" sz="2800" dirty="0" err="1"/>
              <a:t>improvement</a:t>
            </a:r>
            <a:r>
              <a:rPr lang="mi-NZ" sz="2800" dirty="0"/>
              <a:t> </a:t>
            </a:r>
            <a:r>
              <a:rPr lang="mi-NZ" sz="2800" dirty="0" err="1"/>
              <a:t>on</a:t>
            </a:r>
            <a:r>
              <a:rPr lang="mi-NZ" sz="2800" dirty="0"/>
              <a:t> </a:t>
            </a:r>
            <a:r>
              <a:rPr lang="mi-NZ" sz="2800" dirty="0" err="1"/>
              <a:t>this</a:t>
            </a:r>
            <a:r>
              <a:rPr lang="mi-NZ" sz="2800" dirty="0"/>
              <a:t> work </a:t>
            </a:r>
            <a:r>
              <a:rPr lang="mi-NZ" sz="2800" dirty="0" err="1"/>
              <a:t>as</a:t>
            </a:r>
            <a:r>
              <a:rPr lang="mi-NZ" sz="2800" dirty="0"/>
              <a:t> </a:t>
            </a:r>
            <a:r>
              <a:rPr lang="mi-NZ" sz="2800" dirty="0" err="1"/>
              <a:t>part</a:t>
            </a:r>
            <a:r>
              <a:rPr lang="mi-NZ" sz="2800" dirty="0"/>
              <a:t> of </a:t>
            </a:r>
            <a:r>
              <a:rPr lang="mi-NZ" sz="2800" dirty="0" err="1"/>
              <a:t>the</a:t>
            </a:r>
            <a:r>
              <a:rPr lang="mi-NZ" sz="2800" dirty="0"/>
              <a:t> </a:t>
            </a:r>
            <a:r>
              <a:rPr lang="mi-NZ" sz="2800" dirty="0" err="1"/>
              <a:t>process</a:t>
            </a:r>
            <a:r>
              <a:rPr lang="mi-N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6420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3" y="1"/>
            <a:ext cx="8758137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Example: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191590" y="917911"/>
            <a:ext cx="1168421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9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An AOD Clinician wants to progress to Recognition step 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For the last few years, they have developed specialist expertise on working with queer youth with addictions.  They want to incorporate this natural </a:t>
            </a:r>
            <a:r>
              <a:rPr lang="en-US" sz="1900" dirty="0" err="1"/>
              <a:t>specialisation</a:t>
            </a:r>
            <a:r>
              <a:rPr lang="en-US" sz="1900" dirty="0"/>
              <a:t> into their progression step.</a:t>
            </a:r>
          </a:p>
          <a:p>
            <a:r>
              <a:rPr lang="en-US" sz="19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They choose the following objectives: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900" b="1" dirty="0"/>
              <a:t>Evaluation &amp; Research: </a:t>
            </a:r>
            <a:r>
              <a:rPr lang="en-US" sz="1900" b="1" i="1" dirty="0"/>
              <a:t>Completes critical literature review to effect change in practice implementation and/or service.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/>
              <a:t>They complete a literature review on existing theory and practices on support/counselling queer clients. </a:t>
            </a:r>
          </a:p>
          <a:p>
            <a:pPr lvl="2"/>
            <a:endParaRPr lang="en-US" sz="19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900" b="1" dirty="0"/>
              <a:t>Te </a:t>
            </a:r>
            <a:r>
              <a:rPr lang="en-US" sz="1900" b="1" dirty="0" err="1"/>
              <a:t>Tiriti</a:t>
            </a:r>
            <a:r>
              <a:rPr lang="en-US" sz="1900" b="1" dirty="0"/>
              <a:t> O Waitangi, Bicultural Safety and Equity: </a:t>
            </a:r>
            <a:r>
              <a:rPr lang="en-US" sz="1900" b="1" i="1" dirty="0"/>
              <a:t>Accesses Māori consultation for design and development of services. </a:t>
            </a:r>
            <a:endParaRPr lang="en-US" sz="1900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/>
              <a:t>They arrange consultation with Māori clients, iwi and </a:t>
            </a:r>
            <a:r>
              <a:rPr lang="en-US" sz="1900" dirty="0" err="1"/>
              <a:t>takatapui</a:t>
            </a:r>
            <a:r>
              <a:rPr lang="en-US" sz="1900" dirty="0"/>
              <a:t> advocates to co-design culturally safe and responsive services.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900" b="1" dirty="0"/>
              <a:t>Teaching and Learning: </a:t>
            </a:r>
            <a:r>
              <a:rPr lang="en-US" sz="1900" b="1" i="1" dirty="0"/>
              <a:t>Provides teaching locally within profession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/>
              <a:t>Their team leader supports them to deliver a presentation in a staff meeting about what they have learned and implemented in their work as a result of their previous two objectives. </a:t>
            </a:r>
          </a:p>
          <a:p>
            <a:pPr lvl="1"/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599840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3" y="1"/>
            <a:ext cx="8758137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Example: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F479C67-7417-FDBF-80DC-0EE2E135A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22721"/>
              </p:ext>
            </p:extLst>
          </p:nvPr>
        </p:nvGraphicFramePr>
        <p:xfrm>
          <a:off x="934311" y="1369645"/>
          <a:ext cx="10323378" cy="5175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563">
                  <a:extLst>
                    <a:ext uri="{9D8B030D-6E8A-4147-A177-3AD203B41FA5}">
                      <a16:colId xmlns:a16="http://schemas.microsoft.com/office/drawing/2014/main" val="1714426048"/>
                    </a:ext>
                  </a:extLst>
                </a:gridCol>
                <a:gridCol w="1720563">
                  <a:extLst>
                    <a:ext uri="{9D8B030D-6E8A-4147-A177-3AD203B41FA5}">
                      <a16:colId xmlns:a16="http://schemas.microsoft.com/office/drawing/2014/main" val="3430186437"/>
                    </a:ext>
                  </a:extLst>
                </a:gridCol>
                <a:gridCol w="1720563">
                  <a:extLst>
                    <a:ext uri="{9D8B030D-6E8A-4147-A177-3AD203B41FA5}">
                      <a16:colId xmlns:a16="http://schemas.microsoft.com/office/drawing/2014/main" val="3908274232"/>
                    </a:ext>
                  </a:extLst>
                </a:gridCol>
                <a:gridCol w="1720563">
                  <a:extLst>
                    <a:ext uri="{9D8B030D-6E8A-4147-A177-3AD203B41FA5}">
                      <a16:colId xmlns:a16="http://schemas.microsoft.com/office/drawing/2014/main" val="993068305"/>
                    </a:ext>
                  </a:extLst>
                </a:gridCol>
                <a:gridCol w="1720563">
                  <a:extLst>
                    <a:ext uri="{9D8B030D-6E8A-4147-A177-3AD203B41FA5}">
                      <a16:colId xmlns:a16="http://schemas.microsoft.com/office/drawing/2014/main" val="3691117594"/>
                    </a:ext>
                  </a:extLst>
                </a:gridCol>
                <a:gridCol w="1720563">
                  <a:extLst>
                    <a:ext uri="{9D8B030D-6E8A-4147-A177-3AD203B41FA5}">
                      <a16:colId xmlns:a16="http://schemas.microsoft.com/office/drawing/2014/main" val="3670688647"/>
                    </a:ext>
                  </a:extLst>
                </a:gridCol>
              </a:tblGrid>
              <a:tr h="345503">
                <a:tc>
                  <a:txBody>
                    <a:bodyPr/>
                    <a:lstStyle/>
                    <a:p>
                      <a:r>
                        <a:rPr lang="en-US" sz="1000" dirty="0"/>
                        <a:t>Domain</a:t>
                      </a:r>
                      <a:endParaRPr lang="en-GB" sz="1000" dirty="0"/>
                    </a:p>
                  </a:txBody>
                  <a:tcPr marL="63872" marR="63872" marT="31936" marB="31936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Gaining experience</a:t>
                      </a:r>
                      <a:endParaRPr lang="en-GB" sz="1000" dirty="0"/>
                    </a:p>
                  </a:txBody>
                  <a:tcPr marL="63872" marR="63872" marT="31936" marB="31936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Consolidating knowledge and skills</a:t>
                      </a:r>
                      <a:endParaRPr lang="en-GB" sz="1000" dirty="0"/>
                    </a:p>
                  </a:txBody>
                  <a:tcPr marL="63872" marR="63872" marT="31936" marB="31936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Further developing knowledge and skills</a:t>
                      </a:r>
                      <a:endParaRPr lang="en-GB" sz="1000" dirty="0"/>
                    </a:p>
                  </a:txBody>
                  <a:tcPr marL="63872" marR="63872" marT="31936" marB="3193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Becoming expert</a:t>
                      </a:r>
                      <a:endParaRPr lang="en-GB" sz="1000" dirty="0"/>
                    </a:p>
                  </a:txBody>
                  <a:tcPr marL="63872" marR="63872" marT="31936" marB="31936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Acknowledged leader</a:t>
                      </a:r>
                      <a:endParaRPr lang="en-GB" sz="1000" dirty="0"/>
                    </a:p>
                  </a:txBody>
                  <a:tcPr marL="63872" marR="63872" marT="31936" marB="31936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706475"/>
                  </a:ext>
                </a:extLst>
              </a:tr>
              <a:tr h="402632">
                <a:tc>
                  <a:txBody>
                    <a:bodyPr/>
                    <a:lstStyle/>
                    <a:p>
                      <a:r>
                        <a:rPr lang="en-US" sz="1200" dirty="0"/>
                        <a:t>Professional &amp; Clinical Practice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022739"/>
                  </a:ext>
                </a:extLst>
              </a:tr>
              <a:tr h="360406">
                <a:tc>
                  <a:txBody>
                    <a:bodyPr/>
                    <a:lstStyle/>
                    <a:p>
                      <a:r>
                        <a:rPr lang="en-US" sz="1200" dirty="0"/>
                        <a:t>Teaching &amp; Learning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317087"/>
                  </a:ext>
                </a:extLst>
              </a:tr>
              <a:tr h="631148">
                <a:tc>
                  <a:txBody>
                    <a:bodyPr/>
                    <a:lstStyle/>
                    <a:p>
                      <a:r>
                        <a:rPr lang="en-US" sz="1200" dirty="0"/>
                        <a:t>Evaluation &amp; Research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/>
                        <a:t>Completes critical literature review  to effect change in practice implementation and/or service.</a:t>
                      </a:r>
                      <a:endParaRPr lang="en-GB" sz="1100" b="0" dirty="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001789"/>
                  </a:ext>
                </a:extLst>
              </a:tr>
              <a:tr h="402632">
                <a:tc>
                  <a:txBody>
                    <a:bodyPr/>
                    <a:lstStyle/>
                    <a:p>
                      <a:r>
                        <a:rPr lang="en-US" sz="1200" dirty="0"/>
                        <a:t>Leadership &amp; Management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940628"/>
                  </a:ext>
                </a:extLst>
              </a:tr>
              <a:tr h="402632">
                <a:tc>
                  <a:txBody>
                    <a:bodyPr/>
                    <a:lstStyle/>
                    <a:p>
                      <a:r>
                        <a:rPr lang="en-US" sz="1200" dirty="0"/>
                        <a:t>Quality &amp; Service Improvement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936207"/>
                  </a:ext>
                </a:extLst>
              </a:tr>
              <a:tr h="360406">
                <a:tc>
                  <a:txBody>
                    <a:bodyPr/>
                    <a:lstStyle/>
                    <a:p>
                      <a:r>
                        <a:rPr lang="en-US" sz="1200" dirty="0"/>
                        <a:t>Communication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31656"/>
                  </a:ext>
                </a:extLst>
              </a:tr>
              <a:tr h="488326">
                <a:tc>
                  <a:txBody>
                    <a:bodyPr/>
                    <a:lstStyle/>
                    <a:p>
                      <a:r>
                        <a:rPr lang="en-US" sz="1200" dirty="0"/>
                        <a:t>Personal &amp; People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/>
                        <a:t>Provides teaching locally within profession.</a:t>
                      </a:r>
                      <a:endParaRPr lang="en-GB" sz="1050" b="0" dirty="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049457"/>
                  </a:ext>
                </a:extLst>
              </a:tr>
              <a:tr h="402632">
                <a:tc>
                  <a:txBody>
                    <a:bodyPr/>
                    <a:lstStyle/>
                    <a:p>
                      <a:r>
                        <a:rPr lang="en-US" sz="1200" dirty="0"/>
                        <a:t>Health Safety &amp; Security/Risk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1270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r>
                        <a:rPr lang="en-US" sz="1200" dirty="0"/>
                        <a:t>Te </a:t>
                      </a:r>
                      <a:r>
                        <a:rPr lang="en-US" sz="1200" dirty="0" err="1"/>
                        <a:t>Tiriti</a:t>
                      </a:r>
                      <a:r>
                        <a:rPr lang="en-US" sz="1200" dirty="0"/>
                        <a:t>, Bicultural Safety &amp; Equity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Accesses Māori consultation for design and development of services.</a:t>
                      </a:r>
                      <a:endParaRPr lang="en-GB" sz="1100" dirty="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533215"/>
                  </a:ext>
                </a:extLst>
              </a:tr>
              <a:tr h="402632">
                <a:tc>
                  <a:txBody>
                    <a:bodyPr/>
                    <a:lstStyle/>
                    <a:p>
                      <a:r>
                        <a:rPr lang="en-US" sz="1200" dirty="0"/>
                        <a:t>Equality, Diversity &amp; Cultural Safety.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91318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469BB08-6242-E82E-19E0-3E901FA328C1}"/>
              </a:ext>
            </a:extLst>
          </p:cNvPr>
          <p:cNvSpPr/>
          <p:nvPr/>
        </p:nvSpPr>
        <p:spPr>
          <a:xfrm>
            <a:off x="3997234" y="1152585"/>
            <a:ext cx="3884023" cy="16552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GROWTH RINGS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99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3" y="1"/>
            <a:ext cx="8758137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Other information: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253891" y="1407982"/>
            <a:ext cx="11684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Where reasonable and agreed, the employer will support the employee to progress their objectives during work time.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1993AE-775C-D0F9-F77A-68C4C38E302A}"/>
              </a:ext>
            </a:extLst>
          </p:cNvPr>
          <p:cNvSpPr txBox="1"/>
          <p:nvPr/>
        </p:nvSpPr>
        <p:spPr>
          <a:xfrm>
            <a:off x="253888" y="2115868"/>
            <a:ext cx="11684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employee is responsible for initiating the conversation about their recognition process. The objective setting process must conclude no later than three months of the employee requesting the meeting.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77A812-4EB1-82ED-8105-E5DE630569CA}"/>
              </a:ext>
            </a:extLst>
          </p:cNvPr>
          <p:cNvSpPr txBox="1"/>
          <p:nvPr/>
        </p:nvSpPr>
        <p:spPr>
          <a:xfrm>
            <a:off x="253889" y="2906451"/>
            <a:ext cx="11684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We encourage the discussion and setting of objectives to occur in conjunction with performance reviews. The setting of objectives should also include agreement on the criteria for sign off/approval.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Additional reviews/check ins can be agreed between the employer and manager where appropriate.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56706C-07E1-D473-F999-65986C76F9FB}"/>
              </a:ext>
            </a:extLst>
          </p:cNvPr>
          <p:cNvSpPr txBox="1"/>
          <p:nvPr/>
        </p:nvSpPr>
        <p:spPr>
          <a:xfrm>
            <a:off x="253889" y="4030242"/>
            <a:ext cx="11684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If the employee and manager cannot agree on the recognition process, the employee has the right to escalate to their union. 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83EBA6-7BE3-618E-FBE7-411E23F58B73}"/>
              </a:ext>
            </a:extLst>
          </p:cNvPr>
          <p:cNvSpPr txBox="1"/>
          <p:nvPr/>
        </p:nvSpPr>
        <p:spPr>
          <a:xfrm>
            <a:off x="253891" y="4954384"/>
            <a:ext cx="1168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manager is responsible for signing off on completed objectives.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5370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4" y="1"/>
            <a:ext cx="5022160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Core principles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316194" y="1331782"/>
            <a:ext cx="1150155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Reasonable</a:t>
            </a:r>
            <a:r>
              <a:rPr lang="mi-NZ" sz="2800" b="1" dirty="0"/>
              <a:t> </a:t>
            </a:r>
            <a:r>
              <a:rPr lang="mi-NZ" sz="2800" b="1" dirty="0" err="1"/>
              <a:t>to</a:t>
            </a:r>
            <a:r>
              <a:rPr lang="mi-NZ" sz="2800" b="1" dirty="0"/>
              <a:t> </a:t>
            </a:r>
            <a:r>
              <a:rPr lang="mi-NZ" sz="2800" b="1" dirty="0" err="1"/>
              <a:t>access</a:t>
            </a:r>
            <a:r>
              <a:rPr lang="mi-NZ" sz="2800" b="1" dirty="0"/>
              <a:t> and </a:t>
            </a:r>
            <a:r>
              <a:rPr lang="mi-NZ" sz="2800" b="1" dirty="0" err="1"/>
              <a:t>complete</a:t>
            </a:r>
            <a:r>
              <a:rPr lang="mi-NZ" sz="2800" b="1" dirty="0"/>
              <a:t> – </a:t>
            </a:r>
            <a:r>
              <a:rPr lang="mi-NZ" sz="2800" b="1" dirty="0" err="1"/>
              <a:t>time</a:t>
            </a:r>
            <a:r>
              <a:rPr lang="mi-NZ" sz="2800" b="1" dirty="0"/>
              <a:t>, </a:t>
            </a:r>
            <a:r>
              <a:rPr lang="mi-NZ" sz="2800" b="1" dirty="0" err="1"/>
              <a:t>equity</a:t>
            </a:r>
            <a:r>
              <a:rPr lang="mi-NZ" sz="2800" b="1" dirty="0"/>
              <a:t>, </a:t>
            </a:r>
            <a:r>
              <a:rPr lang="mi-NZ" sz="2800" b="1" dirty="0" err="1"/>
              <a:t>approval</a:t>
            </a:r>
            <a:r>
              <a:rPr lang="mi-NZ" sz="2800" b="1" dirty="0"/>
              <a:t> </a:t>
            </a:r>
            <a:r>
              <a:rPr lang="mi-NZ" sz="2800" b="1" dirty="0" err="1"/>
              <a:t>etc</a:t>
            </a:r>
            <a:r>
              <a:rPr lang="mi-NZ" sz="2800" b="1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Flexibility</a:t>
            </a:r>
            <a:r>
              <a:rPr lang="mi-NZ" sz="2800" b="1" dirty="0"/>
              <a:t>. </a:t>
            </a:r>
            <a:r>
              <a:rPr lang="mi-NZ" sz="2800" b="1" dirty="0" err="1"/>
              <a:t>What</a:t>
            </a:r>
            <a:r>
              <a:rPr lang="mi-NZ" sz="2800" b="1" dirty="0"/>
              <a:t> </a:t>
            </a:r>
            <a:r>
              <a:rPr lang="mi-NZ" sz="2800" b="1" dirty="0" err="1"/>
              <a:t>works</a:t>
            </a:r>
            <a:r>
              <a:rPr lang="mi-NZ" sz="2800" b="1" dirty="0"/>
              <a:t> for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member</a:t>
            </a:r>
            <a:r>
              <a:rPr lang="mi-NZ" sz="2800" b="1" dirty="0"/>
              <a:t> and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service</a:t>
            </a:r>
            <a:r>
              <a:rPr lang="mi-NZ" sz="2800" b="1" dirty="0"/>
              <a:t>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/>
              <a:t>National </a:t>
            </a:r>
            <a:r>
              <a:rPr lang="mi-NZ" sz="2800" b="1" dirty="0" err="1"/>
              <a:t>consistency</a:t>
            </a:r>
            <a:r>
              <a:rPr lang="mi-NZ" sz="2800" b="1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Recognises</a:t>
            </a:r>
            <a:r>
              <a:rPr lang="mi-NZ" sz="2800" b="1" dirty="0"/>
              <a:t>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natural</a:t>
            </a:r>
            <a:r>
              <a:rPr lang="mi-NZ" sz="2800" b="1" dirty="0"/>
              <a:t> </a:t>
            </a:r>
            <a:r>
              <a:rPr lang="mi-NZ" sz="2800" b="1" dirty="0" err="1"/>
              <a:t>specialisation</a:t>
            </a:r>
            <a:r>
              <a:rPr lang="mi-NZ" sz="2800" b="1" dirty="0"/>
              <a:t> </a:t>
            </a:r>
            <a:r>
              <a:rPr lang="mi-NZ" sz="2800" b="1" dirty="0" err="1"/>
              <a:t>that</a:t>
            </a:r>
            <a:r>
              <a:rPr lang="mi-NZ" sz="2800" b="1" dirty="0"/>
              <a:t> </a:t>
            </a:r>
            <a:r>
              <a:rPr lang="mi-NZ" sz="2800" b="1" dirty="0" err="1"/>
              <a:t>many</a:t>
            </a:r>
            <a:r>
              <a:rPr lang="mi-NZ" sz="2800" b="1" dirty="0"/>
              <a:t> </a:t>
            </a:r>
            <a:r>
              <a:rPr lang="mi-NZ" sz="2800" b="1" dirty="0" err="1"/>
              <a:t>members</a:t>
            </a:r>
            <a:r>
              <a:rPr lang="mi-NZ" sz="2800" b="1" dirty="0"/>
              <a:t> </a:t>
            </a:r>
            <a:r>
              <a:rPr lang="mi-NZ" sz="2800" b="1" dirty="0" err="1"/>
              <a:t>undertake</a:t>
            </a:r>
            <a:r>
              <a:rPr lang="mi-NZ" sz="2800" b="1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Enhances</a:t>
            </a:r>
            <a:r>
              <a:rPr lang="mi-NZ" sz="2800" b="1" dirty="0"/>
              <a:t> </a:t>
            </a:r>
            <a:r>
              <a:rPr lang="mi-NZ" sz="2800" b="1" dirty="0" err="1"/>
              <a:t>service</a:t>
            </a:r>
            <a:r>
              <a:rPr lang="mi-NZ" sz="2800" b="1" dirty="0"/>
              <a:t> </a:t>
            </a:r>
            <a:r>
              <a:rPr lang="mi-NZ" sz="2800" b="1" dirty="0" err="1"/>
              <a:t>delivery</a:t>
            </a:r>
            <a:r>
              <a:rPr lang="mi-NZ" sz="2800" b="1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Fosters</a:t>
            </a:r>
            <a:r>
              <a:rPr lang="mi-NZ" sz="2800" b="1" dirty="0"/>
              <a:t> </a:t>
            </a:r>
            <a:r>
              <a:rPr lang="mi-NZ" sz="2800" b="1" dirty="0" err="1"/>
              <a:t>continued</a:t>
            </a:r>
            <a:r>
              <a:rPr lang="mi-NZ" sz="2800" b="1" dirty="0"/>
              <a:t> </a:t>
            </a:r>
            <a:r>
              <a:rPr lang="mi-NZ" sz="2800" b="1" dirty="0" err="1"/>
              <a:t>development</a:t>
            </a:r>
            <a:r>
              <a:rPr lang="mi-NZ" sz="2800" b="1" dirty="0"/>
              <a:t> and </a:t>
            </a:r>
            <a:r>
              <a:rPr lang="mi-NZ" sz="2800" b="1" dirty="0" err="1"/>
              <a:t>growth</a:t>
            </a:r>
            <a:r>
              <a:rPr lang="mi-NZ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7370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3" y="1"/>
            <a:ext cx="8758137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Challenges: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253891" y="1331782"/>
            <a:ext cx="1168421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How do we ensure national consistency?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How do we enforce principles?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How do we ensure integration of Te </a:t>
            </a:r>
            <a:r>
              <a:rPr lang="en-US" sz="2800" b="1" dirty="0" err="1"/>
              <a:t>Tiriti</a:t>
            </a:r>
            <a:r>
              <a:rPr lang="en-US" sz="2800" b="1" dirty="0"/>
              <a:t> o Waitangi?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Other?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28356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treemap chart&#10;&#10;Description automatically generated">
            <a:extLst>
              <a:ext uri="{FF2B5EF4-FFF2-40B4-BE49-F238E27FC236}">
                <a16:creationId xmlns:a16="http://schemas.microsoft.com/office/drawing/2014/main" id="{F73A815C-41E6-4A44-8C28-81D592B83A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4" t="18472" r="41642" b="47778"/>
          <a:stretch/>
        </p:blipFill>
        <p:spPr>
          <a:xfrm>
            <a:off x="0" y="0"/>
            <a:ext cx="12214695" cy="6858000"/>
          </a:xfrm>
          <a:prstGeom prst="rect">
            <a:avLst/>
          </a:prstGeom>
        </p:spPr>
      </p:pic>
      <p:pic>
        <p:nvPicPr>
          <p:cNvPr id="5" name="Picture 4" descr="Text, treemap chart&#10;&#10;Description automatically generated">
            <a:extLst>
              <a:ext uri="{FF2B5EF4-FFF2-40B4-BE49-F238E27FC236}">
                <a16:creationId xmlns:a16="http://schemas.microsoft.com/office/drawing/2014/main" id="{07CA8DBE-5E42-46E8-9395-6D0B4DAFB4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81" t="75694" r="781" b="6944"/>
          <a:stretch/>
        </p:blipFill>
        <p:spPr>
          <a:xfrm>
            <a:off x="4983397" y="5153026"/>
            <a:ext cx="2247900" cy="1190626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AFB05A0A-CF08-4F96-A932-1F483FE37D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104" y="1149371"/>
            <a:ext cx="7388082" cy="386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7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4" y="1"/>
            <a:ext cx="5022160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Recognition system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316194" y="1540788"/>
            <a:ext cx="57798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Step</a:t>
            </a:r>
            <a:r>
              <a:rPr lang="mi-NZ" sz="2800" dirty="0"/>
              <a:t> 9 &amp; 10 of </a:t>
            </a:r>
            <a:r>
              <a:rPr lang="mi-NZ" sz="2800" dirty="0" err="1"/>
              <a:t>Degree</a:t>
            </a:r>
            <a:r>
              <a:rPr lang="mi-NZ" sz="2800" dirty="0"/>
              <a:t> </a:t>
            </a:r>
            <a:r>
              <a:rPr lang="mi-NZ" sz="2800" dirty="0" err="1"/>
              <a:t>Based</a:t>
            </a:r>
            <a:r>
              <a:rPr lang="mi-NZ" sz="2800" dirty="0"/>
              <a:t> </a:t>
            </a:r>
            <a:r>
              <a:rPr lang="mi-NZ" sz="2800" dirty="0" err="1"/>
              <a:t>scale</a:t>
            </a:r>
            <a:r>
              <a:rPr lang="mi-NZ" sz="2800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Designated</a:t>
            </a:r>
            <a:r>
              <a:rPr lang="mi-NZ" sz="2800" dirty="0"/>
              <a:t> </a:t>
            </a:r>
            <a:r>
              <a:rPr lang="mi-NZ" sz="2800" dirty="0" err="1"/>
              <a:t>Step</a:t>
            </a:r>
            <a:r>
              <a:rPr lang="mi-NZ" sz="2800" dirty="0"/>
              <a:t> F4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CA1DED8-367C-5997-BB48-201D2C86A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812383"/>
              </p:ext>
            </p:extLst>
          </p:nvPr>
        </p:nvGraphicFramePr>
        <p:xfrm>
          <a:off x="6219431" y="1718588"/>
          <a:ext cx="5225143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2349">
                  <a:extLst>
                    <a:ext uri="{9D8B030D-6E8A-4147-A177-3AD203B41FA5}">
                      <a16:colId xmlns:a16="http://schemas.microsoft.com/office/drawing/2014/main" val="1677479316"/>
                    </a:ext>
                  </a:extLst>
                </a:gridCol>
                <a:gridCol w="1133261">
                  <a:extLst>
                    <a:ext uri="{9D8B030D-6E8A-4147-A177-3AD203B41FA5}">
                      <a16:colId xmlns:a16="http://schemas.microsoft.com/office/drawing/2014/main" val="370156097"/>
                    </a:ext>
                  </a:extLst>
                </a:gridCol>
                <a:gridCol w="1149533">
                  <a:extLst>
                    <a:ext uri="{9D8B030D-6E8A-4147-A177-3AD203B41FA5}">
                      <a16:colId xmlns:a16="http://schemas.microsoft.com/office/drawing/2014/main" val="1487802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Step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 Sept 23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Sept 24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111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Recognition Step 10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$113,000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$116,390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45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Recognition Step 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$110,000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$113,300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721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Additional Progression Step 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$107,000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$110,210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489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 7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$104,466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$107,600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474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 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$101,741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$104,794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893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 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$97,246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$100,163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93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 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$91,644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$94,394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633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 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$86,045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$88,627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81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 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$80,442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$82,856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106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 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$74,842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$77,087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25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77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4" y="1"/>
            <a:ext cx="2674834" cy="110104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Background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316194" y="1331782"/>
            <a:ext cx="115015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2800" b="1" dirty="0"/>
              <a:t>CASP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Early</a:t>
            </a:r>
            <a:r>
              <a:rPr lang="mi-NZ" sz="2800" dirty="0"/>
              <a:t> 2023: </a:t>
            </a:r>
            <a:r>
              <a:rPr lang="mi-NZ" sz="2800" dirty="0" err="1"/>
              <a:t>survey</a:t>
            </a:r>
            <a:r>
              <a:rPr lang="mi-NZ" sz="2800" dirty="0"/>
              <a:t> of PSA </a:t>
            </a:r>
            <a:r>
              <a:rPr lang="mi-NZ" sz="2800" dirty="0" err="1"/>
              <a:t>members</a:t>
            </a:r>
            <a:r>
              <a:rPr lang="mi-NZ" sz="2800" dirty="0"/>
              <a:t>. 2373 </a:t>
            </a:r>
            <a:r>
              <a:rPr lang="mi-NZ" sz="2800" dirty="0" err="1"/>
              <a:t>responses</a:t>
            </a:r>
            <a:r>
              <a:rPr lang="mi-NZ" sz="2800" dirty="0"/>
              <a:t>.</a:t>
            </a:r>
          </a:p>
          <a:p>
            <a:pPr lvl="1"/>
            <a:r>
              <a:rPr lang="mi-NZ" sz="2800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Results</a:t>
            </a:r>
            <a:r>
              <a:rPr lang="mi-NZ" sz="2800" dirty="0"/>
              <a:t> of </a:t>
            </a:r>
            <a:r>
              <a:rPr lang="mi-NZ" sz="2800" dirty="0" err="1"/>
              <a:t>survey</a:t>
            </a:r>
            <a:r>
              <a:rPr lang="mi-NZ" sz="2800" dirty="0"/>
              <a:t> </a:t>
            </a:r>
            <a:r>
              <a:rPr lang="mi-NZ" sz="2800" dirty="0" err="1"/>
              <a:t>explored</a:t>
            </a:r>
            <a:r>
              <a:rPr lang="mi-NZ" sz="2800" dirty="0"/>
              <a:t> </a:t>
            </a:r>
            <a:r>
              <a:rPr lang="mi-NZ" sz="2800" dirty="0" err="1"/>
              <a:t>in</a:t>
            </a:r>
            <a:r>
              <a:rPr lang="mi-NZ" sz="2800" dirty="0"/>
              <a:t> </a:t>
            </a:r>
            <a:r>
              <a:rPr lang="mi-NZ" sz="2800" dirty="0" err="1"/>
              <a:t>six</a:t>
            </a:r>
            <a:r>
              <a:rPr lang="mi-NZ" sz="2800" dirty="0"/>
              <a:t> </a:t>
            </a:r>
            <a:r>
              <a:rPr lang="mi-NZ" sz="2800" dirty="0" err="1"/>
              <a:t>focus</a:t>
            </a:r>
            <a:r>
              <a:rPr lang="mi-NZ" sz="2800" dirty="0"/>
              <a:t> </a:t>
            </a:r>
            <a:r>
              <a:rPr lang="mi-NZ" sz="2800" dirty="0" err="1"/>
              <a:t>groups</a:t>
            </a:r>
            <a:r>
              <a:rPr lang="mi-NZ" sz="2800" dirty="0"/>
              <a:t>.</a:t>
            </a:r>
          </a:p>
          <a:p>
            <a:pPr lvl="1"/>
            <a:endParaRPr lang="mi-NZ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Members</a:t>
            </a:r>
            <a:r>
              <a:rPr lang="mi-NZ" sz="2800" dirty="0"/>
              <a:t> </a:t>
            </a:r>
            <a:r>
              <a:rPr lang="mi-NZ" sz="2800" dirty="0" err="1"/>
              <a:t>surveyed</a:t>
            </a:r>
            <a:r>
              <a:rPr lang="mi-NZ" sz="2800" dirty="0"/>
              <a:t> </a:t>
            </a:r>
            <a:r>
              <a:rPr lang="mi-NZ" sz="2800" dirty="0" err="1"/>
              <a:t>on</a:t>
            </a:r>
            <a:r>
              <a:rPr lang="mi-NZ" sz="2800" dirty="0"/>
              <a:t>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Completion</a:t>
            </a:r>
            <a:r>
              <a:rPr lang="mi-NZ" sz="2800" dirty="0"/>
              <a:t> </a:t>
            </a:r>
            <a:r>
              <a:rPr lang="mi-NZ" sz="2800" dirty="0" err="1"/>
              <a:t>rates</a:t>
            </a:r>
            <a:r>
              <a:rPr lang="mi-NZ" sz="2800" dirty="0"/>
              <a:t>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Positive</a:t>
            </a:r>
            <a:r>
              <a:rPr lang="mi-NZ" sz="2800" dirty="0"/>
              <a:t>/</a:t>
            </a:r>
            <a:r>
              <a:rPr lang="mi-NZ" sz="2800" dirty="0" err="1"/>
              <a:t>negative</a:t>
            </a:r>
            <a:r>
              <a:rPr lang="mi-NZ" sz="2800" dirty="0"/>
              <a:t> </a:t>
            </a:r>
            <a:r>
              <a:rPr lang="mi-NZ" sz="2800" dirty="0" err="1"/>
              <a:t>experience</a:t>
            </a:r>
            <a:r>
              <a:rPr lang="mi-NZ" sz="2800" dirty="0"/>
              <a:t> of CASP.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Perceived</a:t>
            </a:r>
            <a:r>
              <a:rPr lang="mi-NZ" sz="2800" dirty="0"/>
              <a:t> </a:t>
            </a:r>
            <a:r>
              <a:rPr lang="mi-NZ" sz="2800" dirty="0" err="1"/>
              <a:t>inequities</a:t>
            </a:r>
            <a:r>
              <a:rPr lang="mi-NZ" sz="2800" dirty="0"/>
              <a:t>/</a:t>
            </a:r>
            <a:r>
              <a:rPr lang="mi-NZ" sz="2800" dirty="0" err="1"/>
              <a:t>barriers</a:t>
            </a:r>
            <a:r>
              <a:rPr lang="mi-NZ" sz="2800" dirty="0"/>
              <a:t> </a:t>
            </a:r>
            <a:r>
              <a:rPr lang="mi-NZ" sz="2800" dirty="0" err="1"/>
              <a:t>to</a:t>
            </a:r>
            <a:r>
              <a:rPr lang="mi-NZ" sz="2800" dirty="0"/>
              <a:t> </a:t>
            </a:r>
            <a:r>
              <a:rPr lang="mi-NZ" sz="2800" dirty="0" err="1"/>
              <a:t>accessing</a:t>
            </a:r>
            <a:r>
              <a:rPr lang="mi-NZ" sz="2800" dirty="0"/>
              <a:t> CASP.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Does</a:t>
            </a:r>
            <a:r>
              <a:rPr lang="mi-NZ" sz="2800" dirty="0"/>
              <a:t> CASP </a:t>
            </a:r>
            <a:r>
              <a:rPr lang="mi-NZ" sz="2800" dirty="0" err="1"/>
              <a:t>support</a:t>
            </a:r>
            <a:r>
              <a:rPr lang="mi-NZ" sz="2800" dirty="0"/>
              <a:t> </a:t>
            </a:r>
            <a:r>
              <a:rPr lang="mi-NZ" sz="2800" dirty="0" err="1"/>
              <a:t>genuine</a:t>
            </a:r>
            <a:r>
              <a:rPr lang="mi-NZ" sz="2800" dirty="0"/>
              <a:t> </a:t>
            </a:r>
            <a:r>
              <a:rPr lang="mi-NZ" sz="2800" dirty="0" err="1"/>
              <a:t>advancement</a:t>
            </a:r>
            <a:r>
              <a:rPr lang="mi-NZ" sz="2800" dirty="0"/>
              <a:t> </a:t>
            </a:r>
            <a:r>
              <a:rPr lang="mi-NZ" sz="2800" dirty="0" err="1"/>
              <a:t>based</a:t>
            </a:r>
            <a:r>
              <a:rPr lang="mi-NZ" sz="2800" dirty="0"/>
              <a:t> </a:t>
            </a:r>
            <a:r>
              <a:rPr lang="mi-NZ" sz="2800" dirty="0" err="1"/>
              <a:t>on</a:t>
            </a:r>
            <a:r>
              <a:rPr lang="mi-NZ" sz="2800" dirty="0"/>
              <a:t> </a:t>
            </a:r>
            <a:r>
              <a:rPr lang="mi-NZ" sz="2800" dirty="0" err="1"/>
              <a:t>merit</a:t>
            </a:r>
            <a:r>
              <a:rPr lang="mi-NZ" sz="2800" dirty="0"/>
              <a:t>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Ideas</a:t>
            </a:r>
            <a:r>
              <a:rPr lang="mi-NZ" sz="2800" dirty="0"/>
              <a:t> for </a:t>
            </a:r>
            <a:r>
              <a:rPr lang="mi-NZ" sz="2800" dirty="0" err="1"/>
              <a:t>reform</a:t>
            </a:r>
            <a:endParaRPr lang="mi-NZ" sz="2800" dirty="0"/>
          </a:p>
          <a:p>
            <a:endParaRPr lang="mi-NZ" sz="2800" b="1" dirty="0"/>
          </a:p>
        </p:txBody>
      </p:sp>
    </p:spTree>
    <p:extLst>
      <p:ext uri="{BB962C8B-B14F-4D97-AF65-F5344CB8AC3E}">
        <p14:creationId xmlns:p14="http://schemas.microsoft.com/office/powerpoint/2010/main" val="40957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4" y="1"/>
            <a:ext cx="2674834" cy="110104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Background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316194" y="1306382"/>
            <a:ext cx="1167260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2800" b="1" dirty="0" err="1"/>
              <a:t>Outcomes</a:t>
            </a:r>
            <a:r>
              <a:rPr lang="mi-NZ" sz="2800" b="1" dirty="0"/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Discrimination</a:t>
            </a:r>
            <a:r>
              <a:rPr lang="mi-NZ" sz="2800" dirty="0"/>
              <a:t> </a:t>
            </a:r>
            <a:r>
              <a:rPr lang="mi-NZ" sz="2800" dirty="0" err="1"/>
              <a:t>against</a:t>
            </a:r>
            <a:r>
              <a:rPr lang="mi-NZ" sz="2800" dirty="0"/>
              <a:t> </a:t>
            </a:r>
            <a:r>
              <a:rPr lang="mi-NZ" sz="2800" dirty="0" err="1"/>
              <a:t>women</a:t>
            </a:r>
            <a:r>
              <a:rPr lang="mi-NZ" sz="2800" dirty="0"/>
              <a:t> </a:t>
            </a:r>
            <a:r>
              <a:rPr lang="mi-NZ" sz="2800" dirty="0" err="1"/>
              <a:t>with</a:t>
            </a:r>
            <a:r>
              <a:rPr lang="mi-NZ" sz="2800" dirty="0"/>
              <a:t> </a:t>
            </a:r>
            <a:r>
              <a:rPr lang="mi-NZ" sz="2800" dirty="0" err="1"/>
              <a:t>caregiving</a:t>
            </a:r>
            <a:r>
              <a:rPr lang="mi-NZ" sz="2800" dirty="0"/>
              <a:t> </a:t>
            </a:r>
            <a:r>
              <a:rPr lang="mi-NZ" sz="2800" dirty="0" err="1"/>
              <a:t>responsibilities</a:t>
            </a:r>
            <a:r>
              <a:rPr lang="mi-NZ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Inequities</a:t>
            </a:r>
            <a:r>
              <a:rPr lang="mi-NZ" sz="2800" dirty="0"/>
              <a:t> for Māori.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dirty="0"/>
              <a:t>“</a:t>
            </a:r>
            <a:r>
              <a:rPr lang="mi-NZ" sz="2800" dirty="0" err="1"/>
              <a:t>Arbitrary</a:t>
            </a:r>
            <a:r>
              <a:rPr lang="mi-NZ" sz="2800" dirty="0"/>
              <a:t>” </a:t>
            </a:r>
            <a:r>
              <a:rPr lang="mi-NZ" sz="2800" dirty="0" err="1"/>
              <a:t>barriers</a:t>
            </a:r>
            <a:r>
              <a:rPr lang="mi-NZ" sz="2800" dirty="0"/>
              <a:t> – </a:t>
            </a:r>
            <a:r>
              <a:rPr lang="mi-NZ" sz="2800" dirty="0" err="1"/>
              <a:t>region</a:t>
            </a:r>
            <a:r>
              <a:rPr lang="mi-NZ" sz="2800" dirty="0"/>
              <a:t>, </a:t>
            </a:r>
            <a:r>
              <a:rPr lang="mi-NZ" sz="2800" dirty="0" err="1"/>
              <a:t>role</a:t>
            </a:r>
            <a:r>
              <a:rPr lang="mi-NZ" sz="2800" dirty="0"/>
              <a:t>, team, Manager.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Other</a:t>
            </a:r>
            <a:r>
              <a:rPr lang="mi-NZ" sz="2800" dirty="0"/>
              <a:t> </a:t>
            </a:r>
            <a:r>
              <a:rPr lang="mi-NZ" sz="2800" dirty="0" err="1"/>
              <a:t>issues</a:t>
            </a:r>
            <a:r>
              <a:rPr lang="mi-NZ" sz="2800" dirty="0"/>
              <a:t> </a:t>
            </a:r>
            <a:r>
              <a:rPr lang="mi-NZ" sz="2800" dirty="0" err="1"/>
              <a:t>identified</a:t>
            </a:r>
            <a:r>
              <a:rPr lang="mi-NZ" sz="2800" dirty="0"/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Workload</a:t>
            </a:r>
            <a:r>
              <a:rPr lang="mi-NZ" sz="2800" dirty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Transparency</a:t>
            </a:r>
            <a:r>
              <a:rPr lang="mi-NZ" sz="2800" dirty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Difference</a:t>
            </a:r>
            <a:r>
              <a:rPr lang="mi-NZ" sz="2800" dirty="0"/>
              <a:t> </a:t>
            </a:r>
            <a:r>
              <a:rPr lang="mi-NZ" sz="2800" dirty="0" err="1"/>
              <a:t>with</a:t>
            </a:r>
            <a:r>
              <a:rPr lang="mi-NZ" sz="2800" dirty="0"/>
              <a:t> </a:t>
            </a:r>
            <a:r>
              <a:rPr lang="mi-NZ" sz="2800" dirty="0" err="1"/>
              <a:t>similar</a:t>
            </a:r>
            <a:r>
              <a:rPr lang="mi-NZ" sz="2800" dirty="0"/>
              <a:t> </a:t>
            </a:r>
            <a:r>
              <a:rPr lang="mi-NZ" sz="2800" dirty="0" err="1"/>
              <a:t>occupations</a:t>
            </a:r>
            <a:r>
              <a:rPr lang="mi-NZ" sz="2800" dirty="0"/>
              <a:t> (</a:t>
            </a:r>
            <a:r>
              <a:rPr lang="mi-NZ" sz="2800" dirty="0" err="1"/>
              <a:t>Nursing</a:t>
            </a:r>
            <a:r>
              <a:rPr lang="mi-NZ" sz="2800" dirty="0"/>
              <a:t>).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dirty="0"/>
              <a:t>Support for </a:t>
            </a:r>
            <a:r>
              <a:rPr lang="mi-NZ" sz="2800" dirty="0" err="1"/>
              <a:t>some</a:t>
            </a:r>
            <a:r>
              <a:rPr lang="mi-NZ" sz="2800" dirty="0"/>
              <a:t> </a:t>
            </a:r>
            <a:r>
              <a:rPr lang="mi-NZ" sz="2800" dirty="0" err="1"/>
              <a:t>kind</a:t>
            </a:r>
            <a:r>
              <a:rPr lang="mi-NZ" sz="2800" dirty="0"/>
              <a:t> of </a:t>
            </a:r>
            <a:r>
              <a:rPr lang="mi-NZ" sz="2800" dirty="0" err="1"/>
              <a:t>Merit</a:t>
            </a:r>
            <a:r>
              <a:rPr lang="mi-NZ" sz="2800" dirty="0"/>
              <a:t> </a:t>
            </a:r>
            <a:r>
              <a:rPr lang="mi-NZ" sz="2800" dirty="0" err="1"/>
              <a:t>system</a:t>
            </a:r>
            <a:r>
              <a:rPr lang="mi-NZ" sz="2800" dirty="0"/>
              <a:t> and </a:t>
            </a:r>
            <a:r>
              <a:rPr lang="mi-NZ" sz="2800" dirty="0" err="1"/>
              <a:t>belief</a:t>
            </a:r>
            <a:r>
              <a:rPr lang="mi-NZ" sz="2800" dirty="0"/>
              <a:t> </a:t>
            </a:r>
            <a:r>
              <a:rPr lang="mi-NZ" sz="2800" dirty="0" err="1"/>
              <a:t>that</a:t>
            </a:r>
            <a:r>
              <a:rPr lang="mi-NZ" sz="2800" dirty="0"/>
              <a:t> </a:t>
            </a:r>
            <a:r>
              <a:rPr lang="mi-NZ" sz="2800" dirty="0" err="1"/>
              <a:t>it</a:t>
            </a:r>
            <a:r>
              <a:rPr lang="mi-NZ" sz="2800" dirty="0"/>
              <a:t> </a:t>
            </a:r>
            <a:r>
              <a:rPr lang="mi-NZ" sz="2800" dirty="0" err="1"/>
              <a:t>could</a:t>
            </a:r>
            <a:r>
              <a:rPr lang="mi-NZ" sz="2800" dirty="0"/>
              <a:t> </a:t>
            </a:r>
            <a:r>
              <a:rPr lang="mi-NZ" sz="2800" dirty="0" err="1"/>
              <a:t>be</a:t>
            </a:r>
            <a:r>
              <a:rPr lang="mi-NZ" sz="2800" dirty="0"/>
              <a:t> </a:t>
            </a:r>
            <a:r>
              <a:rPr lang="mi-NZ" sz="2800" dirty="0" err="1"/>
              <a:t>made</a:t>
            </a:r>
            <a:r>
              <a:rPr lang="mi-NZ" sz="2800" dirty="0"/>
              <a:t> </a:t>
            </a:r>
            <a:r>
              <a:rPr lang="mi-NZ" sz="2800" dirty="0" err="1"/>
              <a:t>fair</a:t>
            </a:r>
            <a:r>
              <a:rPr lang="mi-NZ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Key</a:t>
            </a:r>
            <a:r>
              <a:rPr lang="mi-NZ" sz="2800" dirty="0"/>
              <a:t> </a:t>
            </a:r>
            <a:r>
              <a:rPr lang="mi-NZ" sz="2800" dirty="0" err="1"/>
              <a:t>theme</a:t>
            </a:r>
            <a:r>
              <a:rPr lang="mi-NZ" sz="2800" dirty="0"/>
              <a:t>: </a:t>
            </a:r>
            <a:r>
              <a:rPr lang="mi-NZ" sz="2800" dirty="0" err="1"/>
              <a:t>the</a:t>
            </a:r>
            <a:r>
              <a:rPr lang="mi-NZ" sz="2800" dirty="0"/>
              <a:t> </a:t>
            </a:r>
            <a:r>
              <a:rPr lang="mi-NZ" sz="2800" dirty="0" err="1"/>
              <a:t>most</a:t>
            </a:r>
            <a:r>
              <a:rPr lang="mi-NZ" sz="2800" dirty="0"/>
              <a:t> </a:t>
            </a:r>
            <a:r>
              <a:rPr lang="mi-NZ" sz="2800" dirty="0" err="1"/>
              <a:t>important</a:t>
            </a:r>
            <a:r>
              <a:rPr lang="mi-NZ" sz="2800" dirty="0"/>
              <a:t> </a:t>
            </a:r>
            <a:r>
              <a:rPr lang="mi-NZ" sz="2800" dirty="0" err="1"/>
              <a:t>factor</a:t>
            </a:r>
            <a:r>
              <a:rPr lang="mi-NZ" sz="2800" dirty="0"/>
              <a:t> </a:t>
            </a:r>
            <a:r>
              <a:rPr lang="mi-NZ" sz="2800" dirty="0" err="1"/>
              <a:t>in</a:t>
            </a:r>
            <a:r>
              <a:rPr lang="mi-NZ" sz="2800" dirty="0"/>
              <a:t> a </a:t>
            </a:r>
            <a:r>
              <a:rPr lang="mi-NZ" sz="2800" dirty="0" err="1"/>
              <a:t>positive</a:t>
            </a:r>
            <a:r>
              <a:rPr lang="mi-NZ" sz="2800" dirty="0"/>
              <a:t>/</a:t>
            </a:r>
            <a:r>
              <a:rPr lang="mi-NZ" sz="2800" dirty="0" err="1"/>
              <a:t>negative</a:t>
            </a:r>
            <a:r>
              <a:rPr lang="mi-NZ" sz="2800" dirty="0"/>
              <a:t> </a:t>
            </a:r>
            <a:r>
              <a:rPr lang="mi-NZ" sz="2800" dirty="0" err="1"/>
              <a:t>experience</a:t>
            </a:r>
            <a:r>
              <a:rPr lang="mi-NZ" sz="2800" dirty="0"/>
              <a:t> </a:t>
            </a:r>
            <a:r>
              <a:rPr lang="mi-NZ" sz="2800" dirty="0" err="1"/>
              <a:t>was</a:t>
            </a:r>
            <a:r>
              <a:rPr lang="mi-NZ" sz="2800" dirty="0"/>
              <a:t> </a:t>
            </a:r>
            <a:r>
              <a:rPr lang="mi-NZ" sz="2800" b="1" dirty="0" err="1"/>
              <a:t>time</a:t>
            </a:r>
            <a:r>
              <a:rPr lang="mi-NZ" sz="2800" b="1" dirty="0"/>
              <a:t>. </a:t>
            </a:r>
            <a:endParaRPr lang="mi-NZ" sz="2800" dirty="0"/>
          </a:p>
        </p:txBody>
      </p:sp>
    </p:spTree>
    <p:extLst>
      <p:ext uri="{BB962C8B-B14F-4D97-AF65-F5344CB8AC3E}">
        <p14:creationId xmlns:p14="http://schemas.microsoft.com/office/powerpoint/2010/main" val="295171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4" y="1"/>
            <a:ext cx="5022160" cy="110104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New system - principles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316194" y="1331782"/>
            <a:ext cx="1150155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Reasonable</a:t>
            </a:r>
            <a:r>
              <a:rPr lang="mi-NZ" sz="2800" b="1" dirty="0"/>
              <a:t> </a:t>
            </a:r>
            <a:r>
              <a:rPr lang="mi-NZ" sz="2800" b="1" dirty="0" err="1"/>
              <a:t>to</a:t>
            </a:r>
            <a:r>
              <a:rPr lang="mi-NZ" sz="2800" b="1" dirty="0"/>
              <a:t> </a:t>
            </a:r>
            <a:r>
              <a:rPr lang="mi-NZ" sz="2800" b="1" dirty="0" err="1"/>
              <a:t>access</a:t>
            </a:r>
            <a:r>
              <a:rPr lang="mi-NZ" sz="2800" b="1" dirty="0"/>
              <a:t> and </a:t>
            </a:r>
            <a:r>
              <a:rPr lang="mi-NZ" sz="2800" b="1" dirty="0" err="1"/>
              <a:t>complete</a:t>
            </a:r>
            <a:r>
              <a:rPr lang="mi-NZ" sz="2800" b="1" dirty="0"/>
              <a:t> – </a:t>
            </a:r>
            <a:r>
              <a:rPr lang="mi-NZ" sz="2800" b="1" dirty="0" err="1"/>
              <a:t>time</a:t>
            </a:r>
            <a:r>
              <a:rPr lang="mi-NZ" sz="2800" b="1" dirty="0"/>
              <a:t>, </a:t>
            </a:r>
            <a:r>
              <a:rPr lang="mi-NZ" sz="2800" b="1" dirty="0" err="1"/>
              <a:t>equity</a:t>
            </a:r>
            <a:r>
              <a:rPr lang="mi-NZ" sz="2800" b="1" dirty="0"/>
              <a:t>, </a:t>
            </a:r>
            <a:r>
              <a:rPr lang="mi-NZ" sz="2800" b="1" dirty="0" err="1"/>
              <a:t>approval</a:t>
            </a:r>
            <a:r>
              <a:rPr lang="mi-NZ" sz="2800" b="1" dirty="0"/>
              <a:t> </a:t>
            </a:r>
            <a:r>
              <a:rPr lang="mi-NZ" sz="2800" b="1" dirty="0" err="1"/>
              <a:t>etc</a:t>
            </a:r>
            <a:r>
              <a:rPr lang="mi-NZ" sz="2800" b="1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Flexibility</a:t>
            </a:r>
            <a:r>
              <a:rPr lang="mi-NZ" sz="2800" b="1" dirty="0"/>
              <a:t>. </a:t>
            </a:r>
            <a:r>
              <a:rPr lang="mi-NZ" sz="2800" b="1" dirty="0" err="1"/>
              <a:t>What</a:t>
            </a:r>
            <a:r>
              <a:rPr lang="mi-NZ" sz="2800" b="1" dirty="0"/>
              <a:t> </a:t>
            </a:r>
            <a:r>
              <a:rPr lang="mi-NZ" sz="2800" b="1" dirty="0" err="1"/>
              <a:t>works</a:t>
            </a:r>
            <a:r>
              <a:rPr lang="mi-NZ" sz="2800" b="1" dirty="0"/>
              <a:t> for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member</a:t>
            </a:r>
            <a:r>
              <a:rPr lang="mi-NZ" sz="2800" b="1" dirty="0"/>
              <a:t> and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service</a:t>
            </a:r>
            <a:r>
              <a:rPr lang="mi-NZ" sz="2800" b="1" dirty="0"/>
              <a:t>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/>
              <a:t>National </a:t>
            </a:r>
            <a:r>
              <a:rPr lang="mi-NZ" sz="2800" b="1" dirty="0" err="1"/>
              <a:t>consistency</a:t>
            </a:r>
            <a:r>
              <a:rPr lang="mi-NZ" sz="2800" b="1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Recognises</a:t>
            </a:r>
            <a:r>
              <a:rPr lang="mi-NZ" sz="2800" b="1" dirty="0"/>
              <a:t>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natural</a:t>
            </a:r>
            <a:r>
              <a:rPr lang="mi-NZ" sz="2800" b="1" dirty="0"/>
              <a:t> </a:t>
            </a:r>
            <a:r>
              <a:rPr lang="mi-NZ" sz="2800" b="1" dirty="0" err="1"/>
              <a:t>specialisation</a:t>
            </a:r>
            <a:r>
              <a:rPr lang="mi-NZ" sz="2800" b="1" dirty="0"/>
              <a:t> </a:t>
            </a:r>
            <a:r>
              <a:rPr lang="mi-NZ" sz="2800" b="1" dirty="0" err="1"/>
              <a:t>that</a:t>
            </a:r>
            <a:r>
              <a:rPr lang="mi-NZ" sz="2800" b="1" dirty="0"/>
              <a:t> </a:t>
            </a:r>
            <a:r>
              <a:rPr lang="mi-NZ" sz="2800" b="1" dirty="0" err="1"/>
              <a:t>many</a:t>
            </a:r>
            <a:r>
              <a:rPr lang="mi-NZ" sz="2800" b="1" dirty="0"/>
              <a:t> </a:t>
            </a:r>
            <a:r>
              <a:rPr lang="mi-NZ" sz="2800" b="1" dirty="0" err="1"/>
              <a:t>members</a:t>
            </a:r>
            <a:r>
              <a:rPr lang="mi-NZ" sz="2800" b="1" dirty="0"/>
              <a:t> </a:t>
            </a:r>
            <a:r>
              <a:rPr lang="mi-NZ" sz="2800" b="1" dirty="0" err="1"/>
              <a:t>undertake</a:t>
            </a:r>
            <a:r>
              <a:rPr lang="mi-NZ" sz="2800" b="1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Enhances</a:t>
            </a:r>
            <a:r>
              <a:rPr lang="mi-NZ" sz="2800" b="1" dirty="0"/>
              <a:t> </a:t>
            </a:r>
            <a:r>
              <a:rPr lang="mi-NZ" sz="2800" b="1" dirty="0" err="1"/>
              <a:t>service</a:t>
            </a:r>
            <a:r>
              <a:rPr lang="mi-NZ" sz="2800" b="1" dirty="0"/>
              <a:t> </a:t>
            </a:r>
            <a:r>
              <a:rPr lang="mi-NZ" sz="2800" b="1" dirty="0" err="1"/>
              <a:t>delivery</a:t>
            </a:r>
            <a:r>
              <a:rPr lang="mi-NZ" sz="2800" b="1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Fosters</a:t>
            </a:r>
            <a:r>
              <a:rPr lang="mi-NZ" sz="2800" b="1" dirty="0"/>
              <a:t> </a:t>
            </a:r>
            <a:r>
              <a:rPr lang="mi-NZ" sz="2800" b="1" dirty="0" err="1"/>
              <a:t>continued</a:t>
            </a:r>
            <a:r>
              <a:rPr lang="mi-NZ" sz="2800" b="1" dirty="0"/>
              <a:t> </a:t>
            </a:r>
            <a:r>
              <a:rPr lang="mi-NZ" sz="2800" b="1" dirty="0" err="1"/>
              <a:t>development</a:t>
            </a:r>
            <a:r>
              <a:rPr lang="mi-NZ" sz="2800" b="1" dirty="0"/>
              <a:t> and </a:t>
            </a:r>
            <a:r>
              <a:rPr lang="mi-NZ" sz="2800" b="1" dirty="0" err="1"/>
              <a:t>growth</a:t>
            </a:r>
            <a:r>
              <a:rPr lang="mi-NZ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252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3" y="1"/>
            <a:ext cx="8758137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Criteria for eligibility (degree based)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316194" y="1331782"/>
            <a:ext cx="115015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Can</a:t>
            </a:r>
            <a:r>
              <a:rPr lang="mi-NZ" sz="2800" b="1" dirty="0"/>
              <a:t> </a:t>
            </a:r>
            <a:r>
              <a:rPr lang="mi-NZ" sz="2800" b="1" dirty="0" err="1"/>
              <a:t>be</a:t>
            </a:r>
            <a:r>
              <a:rPr lang="mi-NZ" sz="2800" b="1" dirty="0"/>
              <a:t> </a:t>
            </a:r>
            <a:r>
              <a:rPr lang="mi-NZ" sz="2800" b="1" dirty="0" err="1"/>
              <a:t>initiated</a:t>
            </a:r>
            <a:r>
              <a:rPr lang="mi-NZ" sz="2800" b="1" dirty="0"/>
              <a:t> </a:t>
            </a:r>
            <a:r>
              <a:rPr lang="mi-NZ" sz="2800" b="1" dirty="0" err="1"/>
              <a:t>as</a:t>
            </a:r>
            <a:r>
              <a:rPr lang="mi-NZ" sz="2800" b="1" dirty="0"/>
              <a:t> </a:t>
            </a:r>
            <a:r>
              <a:rPr lang="mi-NZ" sz="2800" b="1" dirty="0" err="1"/>
              <a:t>soon</a:t>
            </a:r>
            <a:r>
              <a:rPr lang="mi-NZ" sz="2800" b="1" dirty="0"/>
              <a:t> </a:t>
            </a:r>
            <a:r>
              <a:rPr lang="mi-NZ" sz="2800" b="1" dirty="0" err="1"/>
              <a:t>as</a:t>
            </a:r>
            <a:r>
              <a:rPr lang="mi-NZ" sz="2800" b="1" dirty="0"/>
              <a:t> </a:t>
            </a:r>
            <a:r>
              <a:rPr lang="mi-NZ" sz="2800" b="1" dirty="0" err="1"/>
              <a:t>they</a:t>
            </a:r>
            <a:r>
              <a:rPr lang="mi-NZ" sz="2800" b="1" dirty="0"/>
              <a:t> are </a:t>
            </a:r>
            <a:r>
              <a:rPr lang="mi-NZ" sz="2800" b="1" dirty="0" err="1"/>
              <a:t>on</a:t>
            </a:r>
            <a:r>
              <a:rPr lang="mi-NZ" sz="2800" b="1" dirty="0"/>
              <a:t>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qualifying</a:t>
            </a:r>
            <a:r>
              <a:rPr lang="mi-NZ" sz="2800" b="1" dirty="0"/>
              <a:t> </a:t>
            </a:r>
            <a:r>
              <a:rPr lang="mi-NZ" sz="2800" b="1" dirty="0" err="1"/>
              <a:t>step</a:t>
            </a:r>
            <a:r>
              <a:rPr lang="mi-NZ" sz="2800" b="1" dirty="0"/>
              <a:t> (</a:t>
            </a:r>
            <a:r>
              <a:rPr lang="mi-NZ" sz="2800" b="1" dirty="0" err="1"/>
              <a:t>eg</a:t>
            </a:r>
            <a:r>
              <a:rPr lang="mi-NZ" sz="2800" b="1" dirty="0"/>
              <a:t>. </a:t>
            </a:r>
            <a:r>
              <a:rPr lang="mi-NZ" sz="2800" b="1" dirty="0" err="1"/>
              <a:t>Step</a:t>
            </a:r>
            <a:r>
              <a:rPr lang="mi-NZ" sz="2800" b="1" dirty="0"/>
              <a:t> 8 </a:t>
            </a:r>
            <a:r>
              <a:rPr lang="mi-NZ" sz="2800" b="1" dirty="0" err="1"/>
              <a:t>to</a:t>
            </a:r>
            <a:r>
              <a:rPr lang="mi-NZ" sz="2800" b="1" dirty="0"/>
              <a:t> </a:t>
            </a:r>
            <a:r>
              <a:rPr lang="mi-NZ" sz="2800" b="1" dirty="0" err="1"/>
              <a:t>initiate</a:t>
            </a:r>
            <a:r>
              <a:rPr lang="mi-NZ" sz="2800" b="1" dirty="0"/>
              <a:t> </a:t>
            </a:r>
            <a:r>
              <a:rPr lang="mi-NZ" sz="2800" b="1" dirty="0" err="1"/>
              <a:t>progression</a:t>
            </a:r>
            <a:r>
              <a:rPr lang="mi-NZ" sz="2800" b="1" dirty="0"/>
              <a:t> </a:t>
            </a:r>
            <a:r>
              <a:rPr lang="mi-NZ" sz="2800" b="1" dirty="0" err="1"/>
              <a:t>to</a:t>
            </a:r>
            <a:r>
              <a:rPr lang="mi-NZ" sz="2800" b="1" dirty="0"/>
              <a:t> </a:t>
            </a:r>
            <a:r>
              <a:rPr lang="mi-NZ" sz="2800" b="1" dirty="0" err="1"/>
              <a:t>Step</a:t>
            </a:r>
            <a:r>
              <a:rPr lang="mi-NZ" sz="2800" b="1" dirty="0"/>
              <a:t> 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Must</a:t>
            </a:r>
            <a:r>
              <a:rPr lang="mi-NZ" sz="2800" b="1" dirty="0"/>
              <a:t> </a:t>
            </a:r>
            <a:r>
              <a:rPr lang="mi-NZ" sz="2800" b="1" dirty="0" err="1"/>
              <a:t>have</a:t>
            </a:r>
            <a:r>
              <a:rPr lang="mi-NZ" sz="2800" b="1" dirty="0"/>
              <a:t> </a:t>
            </a:r>
            <a:r>
              <a:rPr lang="mi-NZ" sz="2800" b="1" dirty="0" err="1"/>
              <a:t>been</a:t>
            </a:r>
            <a:r>
              <a:rPr lang="mi-NZ" sz="2800" b="1" dirty="0"/>
              <a:t> </a:t>
            </a:r>
            <a:r>
              <a:rPr lang="mi-NZ" sz="2800" b="1" dirty="0" err="1"/>
              <a:t>on</a:t>
            </a:r>
            <a:r>
              <a:rPr lang="mi-NZ" sz="2800" b="1" dirty="0"/>
              <a:t> </a:t>
            </a:r>
            <a:r>
              <a:rPr lang="mi-NZ" sz="2800" b="1" dirty="0" err="1"/>
              <a:t>qualifying</a:t>
            </a:r>
            <a:r>
              <a:rPr lang="mi-NZ" sz="2800" b="1" dirty="0"/>
              <a:t> </a:t>
            </a:r>
            <a:r>
              <a:rPr lang="mi-NZ" sz="2800" b="1" dirty="0" err="1"/>
              <a:t>step</a:t>
            </a:r>
            <a:r>
              <a:rPr lang="mi-NZ" sz="2800" b="1" dirty="0"/>
              <a:t> for a </a:t>
            </a:r>
            <a:r>
              <a:rPr lang="mi-NZ" sz="2800" b="1" dirty="0" err="1"/>
              <a:t>year</a:t>
            </a:r>
            <a:r>
              <a:rPr lang="mi-NZ" sz="2800" b="1" dirty="0"/>
              <a:t> </a:t>
            </a:r>
            <a:r>
              <a:rPr lang="mi-NZ" sz="2800" b="1" dirty="0" err="1"/>
              <a:t>before</a:t>
            </a:r>
            <a:r>
              <a:rPr lang="mi-NZ" sz="2800" b="1" dirty="0"/>
              <a:t> </a:t>
            </a:r>
            <a:r>
              <a:rPr lang="mi-NZ" sz="2800" b="1" dirty="0" err="1"/>
              <a:t>progressing</a:t>
            </a:r>
            <a:r>
              <a:rPr lang="mi-NZ" sz="2800" b="1" dirty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2800" dirty="0" err="1"/>
              <a:t>Can</a:t>
            </a:r>
            <a:r>
              <a:rPr lang="mi-NZ" sz="2800" dirty="0"/>
              <a:t> </a:t>
            </a:r>
            <a:r>
              <a:rPr lang="mi-NZ" sz="2800" dirty="0" err="1"/>
              <a:t>complete</a:t>
            </a:r>
            <a:r>
              <a:rPr lang="mi-NZ" sz="2800" dirty="0"/>
              <a:t> </a:t>
            </a:r>
            <a:r>
              <a:rPr lang="mi-NZ" sz="2800" dirty="0" err="1"/>
              <a:t>process</a:t>
            </a:r>
            <a:r>
              <a:rPr lang="mi-NZ" sz="2800" dirty="0"/>
              <a:t> </a:t>
            </a:r>
            <a:r>
              <a:rPr lang="mi-NZ" sz="2800" dirty="0" err="1"/>
              <a:t>in</a:t>
            </a:r>
            <a:r>
              <a:rPr lang="mi-NZ" sz="2800" dirty="0"/>
              <a:t> </a:t>
            </a:r>
            <a:r>
              <a:rPr lang="mi-NZ" sz="2800" dirty="0" err="1"/>
              <a:t>less</a:t>
            </a:r>
            <a:r>
              <a:rPr lang="mi-NZ" sz="2800" dirty="0"/>
              <a:t> </a:t>
            </a:r>
            <a:r>
              <a:rPr lang="mi-NZ" sz="2800" dirty="0" err="1"/>
              <a:t>than</a:t>
            </a:r>
            <a:r>
              <a:rPr lang="mi-NZ" sz="2800" dirty="0"/>
              <a:t> a </a:t>
            </a:r>
            <a:r>
              <a:rPr lang="mi-NZ" sz="2800" dirty="0" err="1"/>
              <a:t>year</a:t>
            </a:r>
            <a:r>
              <a:rPr lang="mi-NZ" sz="2800" dirty="0"/>
              <a:t>, </a:t>
            </a:r>
            <a:r>
              <a:rPr lang="mi-NZ" sz="2800" dirty="0" err="1"/>
              <a:t>but</a:t>
            </a:r>
            <a:r>
              <a:rPr lang="mi-NZ" sz="2800" dirty="0"/>
              <a:t> </a:t>
            </a:r>
            <a:r>
              <a:rPr lang="mi-NZ" sz="2800" dirty="0" err="1"/>
              <a:t>can’t</a:t>
            </a:r>
            <a:r>
              <a:rPr lang="mi-NZ" sz="2800" dirty="0"/>
              <a:t> </a:t>
            </a:r>
            <a:r>
              <a:rPr lang="mi-NZ" sz="2800" dirty="0" err="1"/>
              <a:t>progress</a:t>
            </a:r>
            <a:r>
              <a:rPr lang="mi-NZ" sz="2800" dirty="0"/>
              <a:t> </a:t>
            </a:r>
            <a:r>
              <a:rPr lang="mi-NZ" sz="2800" dirty="0" err="1"/>
              <a:t>until</a:t>
            </a:r>
            <a:r>
              <a:rPr lang="mi-NZ" sz="2800" dirty="0"/>
              <a:t> </a:t>
            </a:r>
            <a:r>
              <a:rPr lang="mi-NZ" sz="2800" dirty="0" err="1"/>
              <a:t>anniversary</a:t>
            </a:r>
            <a:r>
              <a:rPr lang="mi-NZ" sz="2800" dirty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mi-N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2800" b="1" dirty="0" err="1"/>
              <a:t>If</a:t>
            </a:r>
            <a:r>
              <a:rPr lang="mi-NZ" sz="2800" b="1" dirty="0"/>
              <a:t> </a:t>
            </a:r>
            <a:r>
              <a:rPr lang="mi-NZ" sz="2800" b="1" dirty="0" err="1"/>
              <a:t>they</a:t>
            </a:r>
            <a:r>
              <a:rPr lang="mi-NZ" sz="2800" b="1" dirty="0"/>
              <a:t> </a:t>
            </a:r>
            <a:r>
              <a:rPr lang="mi-NZ" sz="2800" b="1" dirty="0" err="1"/>
              <a:t>have</a:t>
            </a:r>
            <a:r>
              <a:rPr lang="mi-NZ" sz="2800" b="1" dirty="0"/>
              <a:t> </a:t>
            </a:r>
            <a:r>
              <a:rPr lang="mi-NZ" sz="2800" b="1" dirty="0" err="1"/>
              <a:t>been</a:t>
            </a:r>
            <a:r>
              <a:rPr lang="mi-NZ" sz="2800" b="1" dirty="0"/>
              <a:t> </a:t>
            </a:r>
            <a:r>
              <a:rPr lang="mi-NZ" sz="2800" b="1" dirty="0" err="1"/>
              <a:t>on</a:t>
            </a:r>
            <a:r>
              <a:rPr lang="mi-NZ" sz="2800" b="1" dirty="0"/>
              <a:t>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qualifying</a:t>
            </a:r>
            <a:r>
              <a:rPr lang="mi-NZ" sz="2800" b="1" dirty="0"/>
              <a:t> </a:t>
            </a:r>
            <a:r>
              <a:rPr lang="mi-NZ" sz="2800" b="1" dirty="0" err="1"/>
              <a:t>step</a:t>
            </a:r>
            <a:r>
              <a:rPr lang="mi-NZ" sz="2800" b="1" dirty="0"/>
              <a:t> for </a:t>
            </a:r>
            <a:r>
              <a:rPr lang="mi-NZ" sz="2800" b="1" dirty="0" err="1"/>
              <a:t>over</a:t>
            </a:r>
            <a:r>
              <a:rPr lang="mi-NZ" sz="2800" b="1" dirty="0"/>
              <a:t> a </a:t>
            </a:r>
            <a:r>
              <a:rPr lang="mi-NZ" sz="2800" b="1" dirty="0" err="1"/>
              <a:t>year</a:t>
            </a:r>
            <a:r>
              <a:rPr lang="mi-NZ" sz="2800" b="1" dirty="0"/>
              <a:t>, </a:t>
            </a:r>
            <a:r>
              <a:rPr lang="mi-NZ" sz="2800" b="1" dirty="0" err="1"/>
              <a:t>they</a:t>
            </a:r>
            <a:r>
              <a:rPr lang="mi-NZ" sz="2800" b="1" dirty="0"/>
              <a:t> </a:t>
            </a:r>
            <a:r>
              <a:rPr lang="mi-NZ" sz="2800" b="1" dirty="0" err="1"/>
              <a:t>can</a:t>
            </a:r>
            <a:r>
              <a:rPr lang="mi-NZ" sz="2800" b="1" dirty="0"/>
              <a:t> </a:t>
            </a:r>
            <a:r>
              <a:rPr lang="mi-NZ" sz="2800" b="1" dirty="0" err="1"/>
              <a:t>move</a:t>
            </a:r>
            <a:r>
              <a:rPr lang="mi-NZ" sz="2800" b="1" dirty="0"/>
              <a:t> </a:t>
            </a:r>
            <a:r>
              <a:rPr lang="mi-NZ" sz="2800" b="1" dirty="0" err="1"/>
              <a:t>up</a:t>
            </a:r>
            <a:r>
              <a:rPr lang="mi-NZ" sz="2800" b="1" dirty="0"/>
              <a:t> a </a:t>
            </a:r>
            <a:r>
              <a:rPr lang="mi-NZ" sz="2800" b="1" dirty="0" err="1"/>
              <a:t>step</a:t>
            </a:r>
            <a:r>
              <a:rPr lang="mi-NZ" sz="2800" b="1" dirty="0"/>
              <a:t> </a:t>
            </a:r>
            <a:r>
              <a:rPr lang="mi-NZ" sz="2800" b="1" dirty="0" err="1"/>
              <a:t>immediately</a:t>
            </a:r>
            <a:r>
              <a:rPr lang="mi-NZ" sz="2800" b="1" dirty="0"/>
              <a:t> </a:t>
            </a:r>
            <a:r>
              <a:rPr lang="mi-NZ" sz="2800" b="1" dirty="0" err="1"/>
              <a:t>upon</a:t>
            </a:r>
            <a:r>
              <a:rPr lang="mi-NZ" sz="2800" b="1" dirty="0"/>
              <a:t> </a:t>
            </a:r>
            <a:r>
              <a:rPr lang="mi-NZ" sz="2800" b="1" dirty="0" err="1"/>
              <a:t>completion</a:t>
            </a:r>
            <a:r>
              <a:rPr lang="mi-NZ" sz="2800" b="1" dirty="0"/>
              <a:t> of </a:t>
            </a:r>
            <a:r>
              <a:rPr lang="mi-NZ" sz="2800" b="1" dirty="0" err="1"/>
              <a:t>the</a:t>
            </a:r>
            <a:r>
              <a:rPr lang="mi-NZ" sz="2800" b="1" dirty="0"/>
              <a:t> </a:t>
            </a:r>
            <a:r>
              <a:rPr lang="mi-NZ" sz="2800" b="1" dirty="0" err="1"/>
              <a:t>recognition</a:t>
            </a:r>
            <a:r>
              <a:rPr lang="mi-NZ" sz="2800" b="1" dirty="0"/>
              <a:t> </a:t>
            </a:r>
            <a:r>
              <a:rPr lang="mi-NZ" sz="2800" b="1" dirty="0" err="1"/>
              <a:t>process</a:t>
            </a:r>
            <a:r>
              <a:rPr lang="mi-NZ" sz="28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1059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3" y="1"/>
            <a:ext cx="8758137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Criteria for eligibility (degree based)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44450" y="1177245"/>
            <a:ext cx="121031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3200" b="1" dirty="0" err="1"/>
              <a:t>Member</a:t>
            </a:r>
            <a:r>
              <a:rPr lang="mi-NZ" sz="3200" b="1" dirty="0"/>
              <a:t> </a:t>
            </a:r>
            <a:r>
              <a:rPr lang="mi-NZ" sz="3200" b="1" dirty="0" err="1"/>
              <a:t>must</a:t>
            </a:r>
            <a:r>
              <a:rPr lang="mi-NZ" sz="3200" b="1" dirty="0"/>
              <a:t> </a:t>
            </a:r>
            <a:r>
              <a:rPr lang="mi-NZ" sz="3200" b="1" dirty="0" err="1"/>
              <a:t>demonstrate</a:t>
            </a:r>
            <a:r>
              <a:rPr lang="mi-NZ" sz="3200" b="1" dirty="0"/>
              <a:t> </a:t>
            </a:r>
            <a:r>
              <a:rPr lang="mi-NZ" sz="3200" b="1" dirty="0" err="1"/>
              <a:t>excellence</a:t>
            </a:r>
            <a:r>
              <a:rPr lang="mi-NZ" sz="3200" b="1" dirty="0"/>
              <a:t>, </a:t>
            </a:r>
            <a:r>
              <a:rPr lang="mi-NZ" sz="3200" b="1" dirty="0" err="1"/>
              <a:t>leadership</a:t>
            </a:r>
            <a:r>
              <a:rPr lang="mi-NZ" sz="3200" b="1" dirty="0"/>
              <a:t> and/or </a:t>
            </a:r>
            <a:r>
              <a:rPr lang="mi-NZ" sz="3200" b="1" dirty="0" err="1"/>
              <a:t>specialist</a:t>
            </a:r>
            <a:r>
              <a:rPr lang="mi-NZ" sz="3200" b="1" dirty="0"/>
              <a:t> </a:t>
            </a:r>
            <a:r>
              <a:rPr lang="mi-NZ" sz="3200" b="1" dirty="0" err="1"/>
              <a:t>skills</a:t>
            </a:r>
            <a:r>
              <a:rPr lang="mi-NZ" sz="3200" b="1" dirty="0"/>
              <a:t> and </a:t>
            </a:r>
            <a:r>
              <a:rPr lang="mi-NZ" sz="3200" b="1" dirty="0" err="1"/>
              <a:t>knowledge</a:t>
            </a:r>
            <a:r>
              <a:rPr lang="mi-NZ" sz="3200" b="1" dirty="0"/>
              <a:t> </a:t>
            </a:r>
            <a:r>
              <a:rPr lang="mi-NZ" sz="3200" b="1" dirty="0" err="1"/>
              <a:t>in</a:t>
            </a:r>
            <a:r>
              <a:rPr lang="mi-NZ" sz="3200" b="1" dirty="0"/>
              <a:t> </a:t>
            </a:r>
            <a:r>
              <a:rPr lang="mi-NZ" sz="3200" b="1" dirty="0" err="1"/>
              <a:t>contribution</a:t>
            </a:r>
            <a:r>
              <a:rPr lang="mi-NZ" sz="3200" b="1" dirty="0"/>
              <a:t> </a:t>
            </a:r>
            <a:r>
              <a:rPr lang="mi-NZ" sz="3200" b="1" dirty="0" err="1"/>
              <a:t>to</a:t>
            </a:r>
            <a:r>
              <a:rPr lang="mi-NZ" sz="3200" b="1" dirty="0"/>
              <a:t> </a:t>
            </a:r>
            <a:r>
              <a:rPr lang="mi-NZ" sz="3200" b="1" dirty="0" err="1"/>
              <a:t>service</a:t>
            </a:r>
            <a:r>
              <a:rPr lang="mi-NZ" sz="3200" b="1" dirty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3200" dirty="0" err="1"/>
              <a:t>Principle</a:t>
            </a:r>
            <a:r>
              <a:rPr lang="mi-NZ" sz="3200" dirty="0"/>
              <a:t> of </a:t>
            </a:r>
            <a:r>
              <a:rPr lang="mi-NZ" sz="3200" dirty="0" err="1"/>
              <a:t>flexibility</a:t>
            </a:r>
            <a:r>
              <a:rPr lang="mi-NZ" sz="3200" dirty="0"/>
              <a:t> – </a:t>
            </a:r>
            <a:r>
              <a:rPr lang="mi-NZ" sz="3200" dirty="0" err="1"/>
              <a:t>if</a:t>
            </a:r>
            <a:r>
              <a:rPr lang="mi-NZ" sz="3200" dirty="0"/>
              <a:t> </a:t>
            </a:r>
            <a:r>
              <a:rPr lang="mi-NZ" sz="3200" dirty="0" err="1"/>
              <a:t>the</a:t>
            </a:r>
            <a:r>
              <a:rPr lang="mi-NZ" sz="3200" dirty="0"/>
              <a:t> </a:t>
            </a:r>
            <a:r>
              <a:rPr lang="mi-NZ" sz="3200" dirty="0" err="1"/>
              <a:t>service</a:t>
            </a:r>
            <a:r>
              <a:rPr lang="mi-NZ" sz="3200" dirty="0"/>
              <a:t>/</a:t>
            </a:r>
            <a:r>
              <a:rPr lang="mi-NZ" sz="3200" dirty="0" err="1"/>
              <a:t>manager</a:t>
            </a:r>
            <a:r>
              <a:rPr lang="mi-NZ" sz="3200" dirty="0"/>
              <a:t> </a:t>
            </a:r>
            <a:r>
              <a:rPr lang="mi-NZ" sz="3200" dirty="0" err="1"/>
              <a:t>recognises</a:t>
            </a:r>
            <a:r>
              <a:rPr lang="mi-NZ" sz="3200" dirty="0"/>
              <a:t> </a:t>
            </a:r>
            <a:r>
              <a:rPr lang="mi-NZ" sz="3200" dirty="0" err="1"/>
              <a:t>this</a:t>
            </a:r>
            <a:r>
              <a:rPr lang="mi-NZ" sz="3200" dirty="0"/>
              <a:t>, </a:t>
            </a:r>
            <a:r>
              <a:rPr lang="mi-NZ" sz="3200" dirty="0" err="1"/>
              <a:t>then</a:t>
            </a:r>
            <a:r>
              <a:rPr lang="mi-NZ" sz="3200" dirty="0"/>
              <a:t> </a:t>
            </a:r>
            <a:r>
              <a:rPr lang="mi-NZ" sz="3200" dirty="0" err="1"/>
              <a:t>the</a:t>
            </a:r>
            <a:r>
              <a:rPr lang="mi-NZ" sz="3200" dirty="0"/>
              <a:t> </a:t>
            </a:r>
            <a:r>
              <a:rPr lang="mi-NZ" sz="3200" dirty="0" err="1"/>
              <a:t>criteria</a:t>
            </a:r>
            <a:r>
              <a:rPr lang="mi-NZ" sz="3200" dirty="0"/>
              <a:t> </a:t>
            </a:r>
            <a:r>
              <a:rPr lang="mi-NZ" sz="3200" dirty="0" err="1"/>
              <a:t>is</a:t>
            </a:r>
            <a:r>
              <a:rPr lang="mi-NZ" sz="3200" dirty="0"/>
              <a:t> </a:t>
            </a:r>
            <a:r>
              <a:rPr lang="mi-NZ" sz="3200" dirty="0" err="1"/>
              <a:t>met</a:t>
            </a:r>
            <a:r>
              <a:rPr lang="mi-NZ" sz="3200" dirty="0"/>
              <a:t>. </a:t>
            </a:r>
          </a:p>
          <a:p>
            <a:pPr lvl="1"/>
            <a:endParaRPr lang="mi-N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3200" b="1" dirty="0" err="1"/>
              <a:t>Satisfactory</a:t>
            </a:r>
            <a:r>
              <a:rPr lang="mi-NZ" sz="3200" b="1" dirty="0"/>
              <a:t> </a:t>
            </a:r>
            <a:r>
              <a:rPr lang="mi-NZ" sz="3200" b="1" dirty="0" err="1"/>
              <a:t>performance</a:t>
            </a:r>
            <a:r>
              <a:rPr lang="mi-NZ" sz="3200" b="1" dirty="0"/>
              <a:t> </a:t>
            </a:r>
            <a:r>
              <a:rPr lang="mi-NZ" sz="3200" b="1" dirty="0" err="1"/>
              <a:t>appraisal</a:t>
            </a:r>
            <a:r>
              <a:rPr lang="mi-NZ" sz="3200" b="1" dirty="0"/>
              <a:t> </a:t>
            </a:r>
            <a:r>
              <a:rPr lang="mi-NZ" sz="3200" b="1" dirty="0" err="1"/>
              <a:t>in</a:t>
            </a:r>
            <a:r>
              <a:rPr lang="mi-NZ" sz="3200" b="1" dirty="0"/>
              <a:t> </a:t>
            </a:r>
            <a:r>
              <a:rPr lang="mi-NZ" sz="3200" b="1" dirty="0" err="1"/>
              <a:t>last</a:t>
            </a:r>
            <a:r>
              <a:rPr lang="mi-NZ" sz="3200" b="1" dirty="0"/>
              <a:t> 12 </a:t>
            </a:r>
            <a:r>
              <a:rPr lang="mi-NZ" sz="3200" b="1" dirty="0" err="1"/>
              <a:t>months</a:t>
            </a:r>
            <a:r>
              <a:rPr lang="mi-NZ" sz="3200" b="1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3200" b="1" dirty="0" err="1"/>
              <a:t>Undertaking</a:t>
            </a:r>
            <a:r>
              <a:rPr lang="mi-NZ" sz="3200" b="1" dirty="0"/>
              <a:t> clinical work </a:t>
            </a:r>
            <a:r>
              <a:rPr lang="mi-NZ" sz="3200" b="1" dirty="0" err="1"/>
              <a:t>at</a:t>
            </a:r>
            <a:r>
              <a:rPr lang="mi-NZ" sz="3200" b="1" dirty="0"/>
              <a:t> </a:t>
            </a:r>
            <a:r>
              <a:rPr lang="mi-NZ" sz="3200" b="1" dirty="0" err="1"/>
              <a:t>level</a:t>
            </a:r>
            <a:r>
              <a:rPr lang="mi-NZ" sz="3200" b="1" dirty="0"/>
              <a:t> </a:t>
            </a:r>
            <a:r>
              <a:rPr lang="mi-NZ" sz="3200" b="1" dirty="0" err="1"/>
              <a:t>expected</a:t>
            </a:r>
            <a:r>
              <a:rPr lang="mi-NZ" sz="3200" b="1" dirty="0"/>
              <a:t> </a:t>
            </a:r>
            <a:r>
              <a:rPr lang="mi-NZ" sz="3200" b="1" dirty="0" err="1"/>
              <a:t>in</a:t>
            </a:r>
            <a:r>
              <a:rPr lang="mi-NZ" sz="3200" b="1" dirty="0"/>
              <a:t> GEPP.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mi-NZ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3200" b="1" dirty="0" err="1"/>
              <a:t>Recognised</a:t>
            </a:r>
            <a:r>
              <a:rPr lang="mi-NZ" sz="3200" b="1" dirty="0"/>
              <a:t> </a:t>
            </a:r>
            <a:r>
              <a:rPr lang="mi-NZ" sz="3200" b="1" dirty="0" err="1"/>
              <a:t>as</a:t>
            </a:r>
            <a:r>
              <a:rPr lang="mi-NZ" sz="3200" b="1" dirty="0"/>
              <a:t> </a:t>
            </a:r>
            <a:r>
              <a:rPr lang="mi-NZ" sz="3200" b="1" dirty="0" err="1"/>
              <a:t>contributing</a:t>
            </a:r>
            <a:r>
              <a:rPr lang="mi-NZ" sz="3200" b="1" dirty="0"/>
              <a:t> </a:t>
            </a:r>
            <a:r>
              <a:rPr lang="mi-NZ" sz="3200" b="1" dirty="0" err="1"/>
              <a:t>to</a:t>
            </a:r>
            <a:r>
              <a:rPr lang="mi-NZ" sz="3200" b="1" dirty="0"/>
              <a:t> </a:t>
            </a:r>
            <a:r>
              <a:rPr lang="mi-NZ" sz="3200" b="1" dirty="0" err="1"/>
              <a:t>organisation</a:t>
            </a:r>
            <a:r>
              <a:rPr lang="mi-NZ" sz="3200" b="1" dirty="0"/>
              <a:t>, team, </a:t>
            </a:r>
            <a:r>
              <a:rPr lang="mi-NZ" sz="3200" b="1" dirty="0" err="1"/>
              <a:t>service</a:t>
            </a:r>
            <a:r>
              <a:rPr lang="mi-NZ" sz="3200" b="1" dirty="0"/>
              <a:t>, </a:t>
            </a:r>
            <a:r>
              <a:rPr lang="mi-NZ" sz="3200" b="1" dirty="0" err="1"/>
              <a:t>locality</a:t>
            </a:r>
            <a:r>
              <a:rPr lang="mi-NZ" sz="3200" b="1" dirty="0"/>
              <a:t> </a:t>
            </a:r>
            <a:r>
              <a:rPr lang="mi-NZ" sz="3200" b="1" dirty="0" err="1"/>
              <a:t>etc</a:t>
            </a:r>
            <a:r>
              <a:rPr lang="mi-NZ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826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3" y="1"/>
            <a:ext cx="8758137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does it work? The GEPP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F694F-E055-42E2-A0BD-3B972C1DA5F4}"/>
              </a:ext>
            </a:extLst>
          </p:cNvPr>
          <p:cNvSpPr txBox="1"/>
          <p:nvPr/>
        </p:nvSpPr>
        <p:spPr>
          <a:xfrm>
            <a:off x="316193" y="1242882"/>
            <a:ext cx="1150155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3200" b="1" dirty="0"/>
              <a:t>Allied Health </a:t>
            </a:r>
            <a:r>
              <a:rPr lang="mi-NZ" sz="3200" b="1" dirty="0" err="1"/>
              <a:t>Guidelines</a:t>
            </a:r>
            <a:r>
              <a:rPr lang="mi-NZ" sz="3200" b="1" dirty="0"/>
              <a:t> for </a:t>
            </a:r>
            <a:r>
              <a:rPr lang="mi-NZ" sz="3200" b="1" dirty="0" err="1"/>
              <a:t>Expectations</a:t>
            </a:r>
            <a:r>
              <a:rPr lang="mi-NZ" sz="3200" b="1" dirty="0"/>
              <a:t> of Professional </a:t>
            </a:r>
            <a:r>
              <a:rPr lang="mi-NZ" sz="3200" b="1" dirty="0" err="1"/>
              <a:t>Practice</a:t>
            </a:r>
            <a:endParaRPr lang="mi-NZ" sz="32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3200" dirty="0" err="1"/>
              <a:t>Measures</a:t>
            </a:r>
            <a:r>
              <a:rPr lang="mi-NZ" sz="3200" dirty="0"/>
              <a:t> </a:t>
            </a:r>
            <a:r>
              <a:rPr lang="mi-NZ" sz="3200" dirty="0" err="1"/>
              <a:t>professional</a:t>
            </a:r>
            <a:r>
              <a:rPr lang="mi-NZ" sz="3200" dirty="0"/>
              <a:t> </a:t>
            </a:r>
            <a:r>
              <a:rPr lang="mi-NZ" sz="3200" dirty="0" err="1"/>
              <a:t>growth</a:t>
            </a:r>
            <a:r>
              <a:rPr lang="mi-NZ" sz="3200" dirty="0"/>
              <a:t> and </a:t>
            </a:r>
            <a:r>
              <a:rPr lang="mi-NZ" sz="3200" dirty="0" err="1"/>
              <a:t>competence</a:t>
            </a:r>
            <a:r>
              <a:rPr lang="mi-NZ" sz="3200" dirty="0"/>
              <a:t> of APHST </a:t>
            </a:r>
            <a:r>
              <a:rPr lang="mi-NZ" sz="3200" dirty="0" err="1"/>
              <a:t>professionals</a:t>
            </a:r>
            <a:r>
              <a:rPr lang="mi-NZ" sz="3200" dirty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3200" dirty="0" err="1"/>
              <a:t>Already</a:t>
            </a:r>
            <a:r>
              <a:rPr lang="mi-NZ" sz="3200" dirty="0"/>
              <a:t> </a:t>
            </a:r>
            <a:r>
              <a:rPr lang="mi-NZ" sz="3200" dirty="0" err="1"/>
              <a:t>in</a:t>
            </a:r>
            <a:r>
              <a:rPr lang="mi-NZ" sz="3200" dirty="0"/>
              <a:t> </a:t>
            </a:r>
            <a:r>
              <a:rPr lang="mi-NZ" sz="3200" dirty="0" err="1"/>
              <a:t>use</a:t>
            </a:r>
            <a:r>
              <a:rPr lang="mi-NZ" sz="3200" dirty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mi-N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i-NZ" sz="3200" b="1" dirty="0" err="1"/>
              <a:t>Made</a:t>
            </a:r>
            <a:r>
              <a:rPr lang="mi-NZ" sz="3200" b="1" dirty="0"/>
              <a:t> </a:t>
            </a:r>
            <a:r>
              <a:rPr lang="mi-NZ" sz="3200" b="1" dirty="0" err="1"/>
              <a:t>up</a:t>
            </a:r>
            <a:r>
              <a:rPr lang="mi-NZ" sz="3200" b="1" dirty="0"/>
              <a:t> of: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3200" dirty="0" err="1"/>
              <a:t>Growth</a:t>
            </a:r>
            <a:r>
              <a:rPr lang="mi-NZ" sz="3200" dirty="0"/>
              <a:t> </a:t>
            </a:r>
            <a:r>
              <a:rPr lang="mi-NZ" sz="3200" dirty="0" err="1"/>
              <a:t>rings</a:t>
            </a:r>
            <a:r>
              <a:rPr lang="mi-NZ" sz="3200" dirty="0"/>
              <a:t>: </a:t>
            </a:r>
            <a:r>
              <a:rPr lang="mi-NZ" sz="3200" dirty="0" err="1"/>
              <a:t>measure</a:t>
            </a:r>
            <a:r>
              <a:rPr lang="mi-NZ" sz="3200" dirty="0"/>
              <a:t> </a:t>
            </a:r>
            <a:r>
              <a:rPr lang="mi-NZ" sz="3200" dirty="0" err="1"/>
              <a:t>development</a:t>
            </a:r>
            <a:r>
              <a:rPr lang="mi-NZ" sz="3200" dirty="0"/>
              <a:t> </a:t>
            </a:r>
            <a:r>
              <a:rPr lang="mi-NZ" sz="3200" dirty="0" err="1"/>
              <a:t>over</a:t>
            </a:r>
            <a:r>
              <a:rPr lang="mi-NZ" sz="3200" dirty="0"/>
              <a:t> </a:t>
            </a:r>
            <a:r>
              <a:rPr lang="mi-NZ" sz="3200" dirty="0" err="1"/>
              <a:t>time</a:t>
            </a:r>
            <a:r>
              <a:rPr lang="mi-NZ" sz="3200" dirty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3200" dirty="0" err="1"/>
              <a:t>Domains</a:t>
            </a:r>
            <a:r>
              <a:rPr lang="mi-NZ" sz="3200" dirty="0"/>
              <a:t>: </a:t>
            </a:r>
            <a:r>
              <a:rPr lang="mi-NZ" sz="3200" dirty="0" err="1"/>
              <a:t>measure</a:t>
            </a:r>
            <a:r>
              <a:rPr lang="mi-NZ" sz="3200" dirty="0"/>
              <a:t> </a:t>
            </a:r>
            <a:r>
              <a:rPr lang="mi-NZ" sz="3200" dirty="0" err="1"/>
              <a:t>development</a:t>
            </a:r>
            <a:r>
              <a:rPr lang="mi-NZ" sz="3200" dirty="0"/>
              <a:t> </a:t>
            </a:r>
            <a:r>
              <a:rPr lang="mi-NZ" sz="3200" dirty="0" err="1"/>
              <a:t>in</a:t>
            </a:r>
            <a:r>
              <a:rPr lang="mi-NZ" sz="3200" dirty="0"/>
              <a:t> </a:t>
            </a:r>
            <a:r>
              <a:rPr lang="mi-NZ" sz="3200" dirty="0" err="1"/>
              <a:t>specific</a:t>
            </a:r>
            <a:r>
              <a:rPr lang="mi-NZ" sz="3200" dirty="0"/>
              <a:t> </a:t>
            </a:r>
            <a:r>
              <a:rPr lang="mi-NZ" sz="3200" dirty="0" err="1"/>
              <a:t>competencies</a:t>
            </a:r>
            <a:r>
              <a:rPr lang="mi-NZ" sz="3200" dirty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mi-NZ" sz="3200" dirty="0" err="1"/>
              <a:t>Objectives</a:t>
            </a:r>
            <a:r>
              <a:rPr lang="mi-NZ" sz="3200" dirty="0"/>
              <a:t>: </a:t>
            </a:r>
            <a:r>
              <a:rPr lang="mi-NZ" sz="3200" dirty="0" err="1"/>
              <a:t>task</a:t>
            </a:r>
            <a:r>
              <a:rPr lang="mi-NZ" sz="3200" dirty="0"/>
              <a:t> </a:t>
            </a:r>
            <a:r>
              <a:rPr lang="mi-NZ" sz="3200" dirty="0" err="1"/>
              <a:t>based</a:t>
            </a:r>
            <a:r>
              <a:rPr lang="mi-NZ" sz="3200" dirty="0"/>
              <a:t> </a:t>
            </a:r>
            <a:r>
              <a:rPr lang="mi-NZ" sz="3200" dirty="0" err="1"/>
              <a:t>measurement</a:t>
            </a:r>
            <a:r>
              <a:rPr lang="mi-NZ" sz="3200" dirty="0"/>
              <a:t> of </a:t>
            </a:r>
            <a:r>
              <a:rPr lang="mi-NZ" sz="3200" dirty="0" err="1"/>
              <a:t>development</a:t>
            </a:r>
            <a:r>
              <a:rPr lang="mi-NZ" sz="3200" dirty="0"/>
              <a:t> </a:t>
            </a:r>
            <a:r>
              <a:rPr lang="mi-NZ" sz="3200" dirty="0" err="1"/>
              <a:t>within</a:t>
            </a:r>
            <a:r>
              <a:rPr lang="mi-NZ" sz="3200" dirty="0"/>
              <a:t> </a:t>
            </a:r>
            <a:r>
              <a:rPr lang="mi-NZ" sz="3200" dirty="0" err="1"/>
              <a:t>domains</a:t>
            </a:r>
            <a:r>
              <a:rPr lang="mi-NZ" sz="32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88546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09DBF2BD-08B7-4324-9BED-E9F4A89B54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359" y="0"/>
            <a:ext cx="2103641" cy="1101046"/>
          </a:xfrm>
        </p:spPr>
      </p:pic>
      <p:pic>
        <p:nvPicPr>
          <p:cNvPr id="6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1FD6AF31-179D-4BAE-B3B8-6D93E9D732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4" b="71394"/>
          <a:stretch/>
        </p:blipFill>
        <p:spPr>
          <a:xfrm>
            <a:off x="1" y="0"/>
            <a:ext cx="10092600" cy="1101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8A022-4ABF-4815-8AB3-2FB232D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93" y="1"/>
            <a:ext cx="8758137" cy="11010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does it work? The GEPP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F479C67-7417-FDBF-80DC-0EE2E135A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377904"/>
              </p:ext>
            </p:extLst>
          </p:nvPr>
        </p:nvGraphicFramePr>
        <p:xfrm>
          <a:off x="923108" y="1535167"/>
          <a:ext cx="9727476" cy="4985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246">
                  <a:extLst>
                    <a:ext uri="{9D8B030D-6E8A-4147-A177-3AD203B41FA5}">
                      <a16:colId xmlns:a16="http://schemas.microsoft.com/office/drawing/2014/main" val="1714426048"/>
                    </a:ext>
                  </a:extLst>
                </a:gridCol>
                <a:gridCol w="1621246">
                  <a:extLst>
                    <a:ext uri="{9D8B030D-6E8A-4147-A177-3AD203B41FA5}">
                      <a16:colId xmlns:a16="http://schemas.microsoft.com/office/drawing/2014/main" val="3430186437"/>
                    </a:ext>
                  </a:extLst>
                </a:gridCol>
                <a:gridCol w="1621246">
                  <a:extLst>
                    <a:ext uri="{9D8B030D-6E8A-4147-A177-3AD203B41FA5}">
                      <a16:colId xmlns:a16="http://schemas.microsoft.com/office/drawing/2014/main" val="3908274232"/>
                    </a:ext>
                  </a:extLst>
                </a:gridCol>
                <a:gridCol w="1621246">
                  <a:extLst>
                    <a:ext uri="{9D8B030D-6E8A-4147-A177-3AD203B41FA5}">
                      <a16:colId xmlns:a16="http://schemas.microsoft.com/office/drawing/2014/main" val="993068305"/>
                    </a:ext>
                  </a:extLst>
                </a:gridCol>
                <a:gridCol w="1621246">
                  <a:extLst>
                    <a:ext uri="{9D8B030D-6E8A-4147-A177-3AD203B41FA5}">
                      <a16:colId xmlns:a16="http://schemas.microsoft.com/office/drawing/2014/main" val="3691117594"/>
                    </a:ext>
                  </a:extLst>
                </a:gridCol>
                <a:gridCol w="1621246">
                  <a:extLst>
                    <a:ext uri="{9D8B030D-6E8A-4147-A177-3AD203B41FA5}">
                      <a16:colId xmlns:a16="http://schemas.microsoft.com/office/drawing/2014/main" val="3670688647"/>
                    </a:ext>
                  </a:extLst>
                </a:gridCol>
              </a:tblGrid>
              <a:tr h="379567">
                <a:tc>
                  <a:txBody>
                    <a:bodyPr/>
                    <a:lstStyle/>
                    <a:p>
                      <a:r>
                        <a:rPr lang="en-US" sz="1000" dirty="0"/>
                        <a:t>Domain</a:t>
                      </a:r>
                      <a:endParaRPr lang="en-GB" sz="1000" dirty="0"/>
                    </a:p>
                  </a:txBody>
                  <a:tcPr marL="63872" marR="63872" marT="31936" marB="31936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Gaining experience</a:t>
                      </a:r>
                      <a:endParaRPr lang="en-GB" sz="1000" dirty="0"/>
                    </a:p>
                  </a:txBody>
                  <a:tcPr marL="63872" marR="63872" marT="31936" marB="31936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Consolidating knowledge and skills</a:t>
                      </a:r>
                      <a:endParaRPr lang="en-GB" sz="1000" dirty="0"/>
                    </a:p>
                  </a:txBody>
                  <a:tcPr marL="63872" marR="63872" marT="31936" marB="31936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Further developing knowledge and skills</a:t>
                      </a:r>
                      <a:endParaRPr lang="en-GB" sz="1000" dirty="0"/>
                    </a:p>
                  </a:txBody>
                  <a:tcPr marL="63872" marR="63872" marT="31936" marB="3193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Becoming expert</a:t>
                      </a:r>
                      <a:endParaRPr lang="en-GB" sz="1000" dirty="0"/>
                    </a:p>
                  </a:txBody>
                  <a:tcPr marL="63872" marR="63872" marT="31936" marB="31936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Acknowledged leader</a:t>
                      </a:r>
                      <a:endParaRPr lang="en-GB" sz="1000" dirty="0"/>
                    </a:p>
                  </a:txBody>
                  <a:tcPr marL="63872" marR="63872" marT="31936" marB="31936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706475"/>
                  </a:ext>
                </a:extLst>
              </a:tr>
              <a:tr h="460557">
                <a:tc>
                  <a:txBody>
                    <a:bodyPr/>
                    <a:lstStyle/>
                    <a:p>
                      <a:r>
                        <a:rPr lang="en-US" sz="1200" dirty="0"/>
                        <a:t>Professional &amp; Clinical Practice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022739"/>
                  </a:ext>
                </a:extLst>
              </a:tr>
              <a:tr h="460557">
                <a:tc>
                  <a:txBody>
                    <a:bodyPr/>
                    <a:lstStyle/>
                    <a:p>
                      <a:r>
                        <a:rPr lang="en-US" sz="1200" dirty="0"/>
                        <a:t>Teaching &amp; Learning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317087"/>
                  </a:ext>
                </a:extLst>
              </a:tr>
              <a:tr h="460557">
                <a:tc>
                  <a:txBody>
                    <a:bodyPr/>
                    <a:lstStyle/>
                    <a:p>
                      <a:r>
                        <a:rPr lang="en-US" sz="1200" dirty="0"/>
                        <a:t>Evaluation &amp; Research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001789"/>
                  </a:ext>
                </a:extLst>
              </a:tr>
              <a:tr h="460557">
                <a:tc>
                  <a:txBody>
                    <a:bodyPr/>
                    <a:lstStyle/>
                    <a:p>
                      <a:r>
                        <a:rPr lang="en-US" sz="1200" dirty="0"/>
                        <a:t>Leadership &amp; Management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940628"/>
                  </a:ext>
                </a:extLst>
              </a:tr>
              <a:tr h="460557">
                <a:tc>
                  <a:txBody>
                    <a:bodyPr/>
                    <a:lstStyle/>
                    <a:p>
                      <a:r>
                        <a:rPr lang="en-US" sz="1200" dirty="0"/>
                        <a:t>Quality &amp; Service Improvement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936207"/>
                  </a:ext>
                </a:extLst>
              </a:tr>
              <a:tr h="460557">
                <a:tc>
                  <a:txBody>
                    <a:bodyPr/>
                    <a:lstStyle/>
                    <a:p>
                      <a:r>
                        <a:rPr lang="en-US" sz="1200" dirty="0"/>
                        <a:t>Communication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31656"/>
                  </a:ext>
                </a:extLst>
              </a:tr>
              <a:tr h="460557">
                <a:tc>
                  <a:txBody>
                    <a:bodyPr/>
                    <a:lstStyle/>
                    <a:p>
                      <a:r>
                        <a:rPr lang="en-US" sz="1200" dirty="0"/>
                        <a:t>Personal &amp; People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049457"/>
                  </a:ext>
                </a:extLst>
              </a:tr>
              <a:tr h="460557">
                <a:tc>
                  <a:txBody>
                    <a:bodyPr/>
                    <a:lstStyle/>
                    <a:p>
                      <a:r>
                        <a:rPr lang="en-US" sz="1200" dirty="0"/>
                        <a:t>Health Safety &amp; Security/Risk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12701"/>
                  </a:ext>
                </a:extLst>
              </a:tr>
              <a:tr h="460557">
                <a:tc>
                  <a:txBody>
                    <a:bodyPr/>
                    <a:lstStyle/>
                    <a:p>
                      <a:r>
                        <a:rPr lang="en-US" sz="1200" dirty="0"/>
                        <a:t>Te </a:t>
                      </a:r>
                      <a:r>
                        <a:rPr lang="en-US" sz="1200" dirty="0" err="1"/>
                        <a:t>Tiriti</a:t>
                      </a:r>
                      <a:r>
                        <a:rPr lang="en-US" sz="1200" dirty="0"/>
                        <a:t>, Bicultural Safety &amp; Equity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533215"/>
                  </a:ext>
                </a:extLst>
              </a:tr>
              <a:tr h="460557">
                <a:tc>
                  <a:txBody>
                    <a:bodyPr/>
                    <a:lstStyle/>
                    <a:p>
                      <a:r>
                        <a:rPr lang="en-US" sz="1200" dirty="0"/>
                        <a:t>Equality, Diversity &amp; Cultural Safety.</a:t>
                      </a:r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872" marR="63872" marT="31936" marB="31936"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91318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469BB08-6242-E82E-19E0-3E901FA328C1}"/>
              </a:ext>
            </a:extLst>
          </p:cNvPr>
          <p:cNvSpPr/>
          <p:nvPr/>
        </p:nvSpPr>
        <p:spPr>
          <a:xfrm>
            <a:off x="2612571" y="1150173"/>
            <a:ext cx="7881258" cy="33586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GROWTH RINGS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B78C83-1A50-EBB2-AEE4-736B343D8E14}"/>
              </a:ext>
            </a:extLst>
          </p:cNvPr>
          <p:cNvSpPr/>
          <p:nvPr/>
        </p:nvSpPr>
        <p:spPr>
          <a:xfrm>
            <a:off x="4695260" y="3468219"/>
            <a:ext cx="3377585" cy="1119031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58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1255</Words>
  <Application>Microsoft Office PowerPoint</Application>
  <PresentationFormat>Widescreen</PresentationFormat>
  <Paragraphs>215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Recognition system</vt:lpstr>
      <vt:lpstr>Background</vt:lpstr>
      <vt:lpstr>Background</vt:lpstr>
      <vt:lpstr>New system - principles</vt:lpstr>
      <vt:lpstr>Criteria for eligibility (degree based)</vt:lpstr>
      <vt:lpstr>Criteria for eligibility (degree based)</vt:lpstr>
      <vt:lpstr>How does it work? The GEPP</vt:lpstr>
      <vt:lpstr>How does it work? The GEPP</vt:lpstr>
      <vt:lpstr>How does it work? </vt:lpstr>
      <vt:lpstr>How does it work? </vt:lpstr>
      <vt:lpstr>Example:</vt:lpstr>
      <vt:lpstr>Example:</vt:lpstr>
      <vt:lpstr>Other information:</vt:lpstr>
      <vt:lpstr>Core principles</vt:lpstr>
      <vt:lpstr>Challenges: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Matthews</dc:creator>
  <cp:lastModifiedBy>Will Matthews</cp:lastModifiedBy>
  <cp:revision>47</cp:revision>
  <dcterms:created xsi:type="dcterms:W3CDTF">2022-03-30T23:49:06Z</dcterms:created>
  <dcterms:modified xsi:type="dcterms:W3CDTF">2024-06-20T02:47:16Z</dcterms:modified>
</cp:coreProperties>
</file>